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9"/>
  </p:notesMasterIdLst>
  <p:sldIdLst>
    <p:sldId id="256" r:id="rId2"/>
    <p:sldId id="260" r:id="rId3"/>
    <p:sldId id="257" r:id="rId4"/>
    <p:sldId id="286" r:id="rId5"/>
    <p:sldId id="258" r:id="rId6"/>
    <p:sldId id="288" r:id="rId7"/>
    <p:sldId id="289" r:id="rId8"/>
    <p:sldId id="261" r:id="rId9"/>
    <p:sldId id="291" r:id="rId10"/>
    <p:sldId id="290" r:id="rId11"/>
    <p:sldId id="262" r:id="rId12"/>
    <p:sldId id="263" r:id="rId13"/>
    <p:sldId id="292" r:id="rId14"/>
    <p:sldId id="296" r:id="rId15"/>
    <p:sldId id="293" r:id="rId16"/>
    <p:sldId id="294" r:id="rId17"/>
    <p:sldId id="295" r:id="rId18"/>
    <p:sldId id="300" r:id="rId19"/>
    <p:sldId id="264" r:id="rId20"/>
    <p:sldId id="273" r:id="rId21"/>
    <p:sldId id="265" r:id="rId22"/>
    <p:sldId id="267" r:id="rId23"/>
    <p:sldId id="277" r:id="rId24"/>
    <p:sldId id="282" r:id="rId25"/>
    <p:sldId id="280" r:id="rId26"/>
    <p:sldId id="268" r:id="rId27"/>
    <p:sldId id="272" r:id="rId28"/>
    <p:sldId id="281" r:id="rId29"/>
    <p:sldId id="301" r:id="rId30"/>
    <p:sldId id="285" r:id="rId31"/>
    <p:sldId id="287" r:id="rId32"/>
    <p:sldId id="284" r:id="rId33"/>
    <p:sldId id="283" r:id="rId34"/>
    <p:sldId id="299" r:id="rId35"/>
    <p:sldId id="297" r:id="rId36"/>
    <p:sldId id="298" r:id="rId37"/>
    <p:sldId id="279" r:id="rId38"/>
  </p:sldIdLst>
  <p:sldSz cx="9144000" cy="5143500" type="screen16x9"/>
  <p:notesSz cx="6858000" cy="9144000"/>
  <p:embeddedFontLst>
    <p:embeddedFont>
      <p:font typeface="Arial Black" panose="020B0A04020102020204" pitchFamily="34" charset="0"/>
      <p:bold r:id="rId40"/>
    </p:embeddedFont>
    <p:embeddedFont>
      <p:font typeface="Dosis" panose="020B0604020202020204" charset="0"/>
      <p:regular r:id="rId41"/>
      <p:bold r:id="rId42"/>
    </p:embeddedFont>
    <p:embeddedFont>
      <p:font typeface="Robo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6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27F5FE-283D-4B80-BBFA-3A0D8171478F}">
  <a:tblStyle styleId="{6127F5FE-283D-4B80-BBFA-3A0D8171478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361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37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390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748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57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159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798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25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554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173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669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44050" y="-38100"/>
            <a:ext cx="4139800" cy="5192625"/>
          </a:xfrm>
          <a:custGeom>
            <a:avLst/>
            <a:gdLst/>
            <a:ahLst/>
            <a:cxnLst/>
            <a:rect l="l" t="t" r="r" b="b"/>
            <a:pathLst>
              <a:path w="165592" h="207705" extrusionOk="0">
                <a:moveTo>
                  <a:pt x="165592" y="207264"/>
                </a:moveTo>
                <a:lnTo>
                  <a:pt x="58150" y="0"/>
                </a:lnTo>
                <a:lnTo>
                  <a:pt x="0" y="643"/>
                </a:lnTo>
                <a:lnTo>
                  <a:pt x="881" y="207705"/>
                </a:lnTo>
                <a:close/>
              </a:path>
            </a:pathLst>
          </a:custGeom>
          <a:solidFill>
            <a:schemeClr val="lt2"/>
          </a:solidFill>
          <a:ln>
            <a:noFill/>
          </a:ln>
        </p:spPr>
      </p:sp>
      <p:sp>
        <p:nvSpPr>
          <p:cNvPr id="23" name="Google Shape;23;p4"/>
          <p:cNvSpPr/>
          <p:nvPr/>
        </p:nvSpPr>
        <p:spPr>
          <a:xfrm flipH="1">
            <a:off x="-647600" y="-14750"/>
            <a:ext cx="24819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lvl1pPr marL="457200" lvl="0" indent="-457200" rtl="0">
              <a:spcBef>
                <a:spcPts val="600"/>
              </a:spcBef>
              <a:spcAft>
                <a:spcPts val="0"/>
              </a:spcAft>
              <a:buSzPts val="3600"/>
              <a:buChar char="▸"/>
              <a:defRPr sz="3600" i="1"/>
            </a:lvl1pPr>
            <a:lvl2pPr marL="914400" lvl="1" indent="-457200" rtl="0">
              <a:spcBef>
                <a:spcPts val="0"/>
              </a:spcBef>
              <a:spcAft>
                <a:spcPts val="0"/>
              </a:spcAft>
              <a:buSzPts val="3600"/>
              <a:buChar char="▹"/>
              <a:defRPr sz="3600" i="1"/>
            </a:lvl2pPr>
            <a:lvl3pPr marL="1371600" lvl="2" indent="-457200" rtl="0">
              <a:spcBef>
                <a:spcPts val="0"/>
              </a:spcBef>
              <a:spcAft>
                <a:spcPts val="0"/>
              </a:spcAft>
              <a:buSzPts val="3600"/>
              <a:buChar char="▹"/>
              <a:defRPr sz="3600" i="1"/>
            </a:lvl3pPr>
            <a:lvl4pPr marL="1828800" lvl="3" indent="-457200" rtl="0">
              <a:spcBef>
                <a:spcPts val="0"/>
              </a:spcBef>
              <a:spcAft>
                <a:spcPts val="0"/>
              </a:spcAft>
              <a:buSzPts val="3600"/>
              <a:buChar char="▹"/>
              <a:defRPr sz="3600" i="1"/>
            </a:lvl4pPr>
            <a:lvl5pPr marL="2286000" lvl="4" indent="-457200" rtl="0">
              <a:spcBef>
                <a:spcPts val="0"/>
              </a:spcBef>
              <a:spcAft>
                <a:spcPts val="0"/>
              </a:spcAft>
              <a:buSzPts val="3600"/>
              <a:buChar char="▹"/>
              <a:defRPr sz="3600" i="1"/>
            </a:lvl5pPr>
            <a:lvl6pPr marL="2743200" lvl="5" indent="-457200" rtl="0">
              <a:spcBef>
                <a:spcPts val="0"/>
              </a:spcBef>
              <a:spcAft>
                <a:spcPts val="0"/>
              </a:spcAft>
              <a:buSzPts val="3600"/>
              <a:buChar char="▹"/>
              <a:defRPr sz="3600" i="1"/>
            </a:lvl6pPr>
            <a:lvl7pPr marL="3200400" lvl="6" indent="-457200" rtl="0">
              <a:spcBef>
                <a:spcPts val="0"/>
              </a:spcBef>
              <a:spcAft>
                <a:spcPts val="0"/>
              </a:spcAft>
              <a:buSzPts val="3600"/>
              <a:buChar char="▹"/>
              <a:defRPr sz="3600" i="1"/>
            </a:lvl7pPr>
            <a:lvl8pPr marL="3657600" lvl="7" indent="-457200" rtl="0">
              <a:spcBef>
                <a:spcPts val="0"/>
              </a:spcBef>
              <a:spcAft>
                <a:spcPts val="0"/>
              </a:spcAft>
              <a:buSzPts val="3600"/>
              <a:buChar char="▹"/>
              <a:defRPr sz="3600" i="1"/>
            </a:lvl8pPr>
            <a:lvl9pPr marL="4114800" lvl="8" indent="-457200">
              <a:spcBef>
                <a:spcPts val="0"/>
              </a:spcBef>
              <a:spcAft>
                <a:spcPts val="0"/>
              </a:spcAft>
              <a:buSzPts val="3600"/>
              <a:buChar char="▹"/>
              <a:defRPr sz="3600" i="1"/>
            </a:lvl9pPr>
          </a:lstStyle>
          <a:p>
            <a:endParaRPr/>
          </a:p>
        </p:txBody>
      </p:sp>
      <p:sp>
        <p:nvSpPr>
          <p:cNvPr id="25" name="Google Shape;25;p4"/>
          <p:cNvSpPr txBox="1"/>
          <p:nvPr/>
        </p:nvSpPr>
        <p:spPr>
          <a:xfrm>
            <a:off x="-121150" y="-271850"/>
            <a:ext cx="19557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6" name="Google Shape;26;p4"/>
          <p:cNvSpPr/>
          <p:nvPr/>
        </p:nvSpPr>
        <p:spPr>
          <a:xfrm flipH="1">
            <a:off x="1440947" y="-14750"/>
            <a:ext cx="7458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957299" y="4394650"/>
            <a:ext cx="26439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p:nvPr/>
        </p:nvSpPr>
        <p:spPr>
          <a:xfrm>
            <a:off x="6957475" y="4137550"/>
            <a:ext cx="2186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9" name="Google Shape;29;p4"/>
          <p:cNvSpPr/>
          <p:nvPr/>
        </p:nvSpPr>
        <p:spPr>
          <a:xfrm flipH="1">
            <a:off x="6626547" y="4394650"/>
            <a:ext cx="7458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3"/>
        <p:cNvGrpSpPr/>
        <p:nvPr/>
      </p:nvGrpSpPr>
      <p:grpSpPr>
        <a:xfrm>
          <a:off x="0" y="0"/>
          <a:ext cx="0" cy="0"/>
          <a:chOff x="0" y="0"/>
          <a:chExt cx="0" cy="0"/>
        </a:xfrm>
      </p:grpSpPr>
      <p:grpSp>
        <p:nvGrpSpPr>
          <p:cNvPr id="54" name="Google Shape;54;p7"/>
          <p:cNvGrpSpPr/>
          <p:nvPr/>
        </p:nvGrpSpPr>
        <p:grpSpPr>
          <a:xfrm>
            <a:off x="-903537" y="-38100"/>
            <a:ext cx="10524355" cy="5214650"/>
            <a:chOff x="-903537" y="-38100"/>
            <a:chExt cx="10524355" cy="5214650"/>
          </a:xfrm>
        </p:grpSpPr>
        <p:sp>
          <p:nvSpPr>
            <p:cNvPr id="55" name="Google Shape;55;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6" name="Google Shape;56;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2" name="Google Shape;62;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3" name="Google Shape;63;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4" name="Google Shape;64;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1407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7" r:id="rId6"/>
    <p:sldLayoutId id="2147483658"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gif"/><Relationship Id="rId1" Type="http://schemas.openxmlformats.org/officeDocument/2006/relationships/slideLayout" Target="../slideLayouts/slideLayout3.xml"/><Relationship Id="rId4" Type="http://schemas.openxmlformats.org/officeDocument/2006/relationships/slide" Target="slide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2.mp4"/><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29.xml"/><Relationship Id="rId7" Type="http://schemas.openxmlformats.org/officeDocument/2006/relationships/slide" Target="slide8.xml"/><Relationship Id="rId2" Type="http://schemas.openxmlformats.org/officeDocument/2006/relationships/slide" Target="slide34.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15.xml"/><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 Target="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b="1" dirty="0">
                <a:solidFill>
                  <a:schemeClr val="bg1"/>
                </a:solidFill>
              </a:rPr>
              <a:t>BASIC OF ROCKETRY AND PARACHUTE DEPLOYMENT</a:t>
            </a:r>
            <a:endParaRPr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92D96-8CEA-4FCE-8BAE-BBF0C696CB8B}"/>
              </a:ext>
            </a:extLst>
          </p:cNvPr>
          <p:cNvSpPr>
            <a:spLocks noGrp="1"/>
          </p:cNvSpPr>
          <p:nvPr>
            <p:ph type="title"/>
          </p:nvPr>
        </p:nvSpPr>
        <p:spPr/>
        <p:txBody>
          <a:bodyPr/>
          <a:lstStyle/>
          <a:p>
            <a:pPr algn="r"/>
            <a:r>
              <a:rPr lang="en-IN" dirty="0"/>
              <a:t>Important Laws and Equations.</a:t>
            </a:r>
          </a:p>
        </p:txBody>
      </p:sp>
      <p:sp>
        <p:nvSpPr>
          <p:cNvPr id="3" name="Text Placeholder 2">
            <a:extLst>
              <a:ext uri="{FF2B5EF4-FFF2-40B4-BE49-F238E27FC236}">
                <a16:creationId xmlns:a16="http://schemas.microsoft.com/office/drawing/2014/main" id="{C8B5D5A9-61CE-466E-AC91-6AF81D468F29}"/>
              </a:ext>
            </a:extLst>
          </p:cNvPr>
          <p:cNvSpPr>
            <a:spLocks noGrp="1"/>
          </p:cNvSpPr>
          <p:nvPr>
            <p:ph type="body" idx="1"/>
          </p:nvPr>
        </p:nvSpPr>
        <p:spPr/>
        <p:txBody>
          <a:bodyPr/>
          <a:lstStyle/>
          <a:p>
            <a:r>
              <a:rPr lang="en-IN" dirty="0"/>
              <a:t>Thrust Generated</a:t>
            </a:r>
          </a:p>
          <a:p>
            <a:pPr marL="38100" indent="0">
              <a:buNone/>
            </a:pPr>
            <a:endParaRPr lang="en-IN" sz="2000" dirty="0"/>
          </a:p>
        </p:txBody>
      </p:sp>
      <p:sp>
        <p:nvSpPr>
          <p:cNvPr id="4" name="Slide Number Placeholder 3">
            <a:extLst>
              <a:ext uri="{FF2B5EF4-FFF2-40B4-BE49-F238E27FC236}">
                <a16:creationId xmlns:a16="http://schemas.microsoft.com/office/drawing/2014/main" id="{00F1B9A5-2D8A-4AFB-8026-F65090FB10B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6" name="Picture 5">
            <a:extLst>
              <a:ext uri="{FF2B5EF4-FFF2-40B4-BE49-F238E27FC236}">
                <a16:creationId xmlns:a16="http://schemas.microsoft.com/office/drawing/2014/main" id="{56601345-F81B-42CF-8393-6121FCFC5046}"/>
              </a:ext>
            </a:extLst>
          </p:cNvPr>
          <p:cNvPicPr>
            <a:picLocks noChangeAspect="1"/>
          </p:cNvPicPr>
          <p:nvPr/>
        </p:nvPicPr>
        <p:blipFill rotWithShape="1">
          <a:blip r:embed="rId2"/>
          <a:srcRect t="16649" b="21144"/>
          <a:stretch/>
        </p:blipFill>
        <p:spPr>
          <a:xfrm>
            <a:off x="1491665" y="1951862"/>
            <a:ext cx="6547435" cy="21425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3976510-CD3E-49C6-B2CA-15C83D8D4792}"/>
              </a:ext>
            </a:extLst>
          </p:cNvPr>
          <p:cNvPicPr>
            <a:picLocks noChangeAspect="1"/>
          </p:cNvPicPr>
          <p:nvPr/>
        </p:nvPicPr>
        <p:blipFill>
          <a:blip r:embed="rId3"/>
          <a:stretch>
            <a:fillRect/>
          </a:stretch>
        </p:blipFill>
        <p:spPr>
          <a:xfrm>
            <a:off x="2066775" y="4216159"/>
            <a:ext cx="5762625" cy="552450"/>
          </a:xfrm>
          <a:prstGeom prst="rect">
            <a:avLst/>
          </a:prstGeom>
        </p:spPr>
      </p:pic>
      <p:sp>
        <p:nvSpPr>
          <p:cNvPr id="9" name="Isosceles Triangle 8">
            <a:hlinkClick r:id="rId4" action="ppaction://hlinksldjump"/>
            <a:extLst>
              <a:ext uri="{FF2B5EF4-FFF2-40B4-BE49-F238E27FC236}">
                <a16:creationId xmlns:a16="http://schemas.microsoft.com/office/drawing/2014/main" id="{2CC610E3-CD63-4959-970D-D1E7678133CE}"/>
              </a:ext>
            </a:extLst>
          </p:cNvPr>
          <p:cNvSpPr/>
          <p:nvPr/>
        </p:nvSpPr>
        <p:spPr>
          <a:xfrm rot="5400000">
            <a:off x="8630676" y="4348692"/>
            <a:ext cx="476041" cy="363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1653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ctrTitle" idx="4294967295"/>
          </p:nvPr>
        </p:nvSpPr>
        <p:spPr>
          <a:xfrm>
            <a:off x="888465" y="870973"/>
            <a:ext cx="736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7200" dirty="0">
                <a:solidFill>
                  <a:schemeClr val="accent1"/>
                </a:solidFill>
              </a:rPr>
              <a:t>Propellant</a:t>
            </a:r>
            <a:endParaRPr sz="7200" dirty="0">
              <a:solidFill>
                <a:schemeClr val="accent1"/>
              </a:solidFill>
            </a:endParaRPr>
          </a:p>
        </p:txBody>
      </p:sp>
      <p:sp>
        <p:nvSpPr>
          <p:cNvPr id="151" name="Google Shape;151;p19"/>
          <p:cNvSpPr txBox="1">
            <a:spLocks noGrp="1"/>
          </p:cNvSpPr>
          <p:nvPr>
            <p:ph type="subTitle" idx="4294967295"/>
          </p:nvPr>
        </p:nvSpPr>
        <p:spPr>
          <a:xfrm>
            <a:off x="966914" y="1951954"/>
            <a:ext cx="5678614" cy="784800"/>
          </a:xfrm>
          <a:prstGeom prst="rect">
            <a:avLst/>
          </a:prstGeom>
        </p:spPr>
        <p:txBody>
          <a:bodyPr spcFirstLastPara="1" wrap="square" lIns="91425" tIns="91425" rIns="91425" bIns="91425" anchor="t" anchorCtr="0">
            <a:noAutofit/>
          </a:bodyPr>
          <a:lstStyle/>
          <a:p>
            <a:pPr marL="0" lvl="0" indent="0">
              <a:buNone/>
            </a:pPr>
            <a:r>
              <a:rPr lang="en-US" sz="2400" dirty="0"/>
              <a:t>Rocket propellant is the reaction mass of a rocket. This reaction mass is ejected at the highest achievable velocity from a rocket engine to produce thrust.</a:t>
            </a:r>
            <a:endParaRPr sz="2400" dirty="0"/>
          </a:p>
        </p:txBody>
      </p:sp>
      <p:grpSp>
        <p:nvGrpSpPr>
          <p:cNvPr id="152" name="Google Shape;152;p19"/>
          <p:cNvGrpSpPr/>
          <p:nvPr/>
        </p:nvGrpSpPr>
        <p:grpSpPr>
          <a:xfrm>
            <a:off x="6759209" y="507618"/>
            <a:ext cx="1645833" cy="1645812"/>
            <a:chOff x="6643075" y="3664250"/>
            <a:chExt cx="407950" cy="407975"/>
          </a:xfrm>
        </p:grpSpPr>
        <p:sp>
          <p:nvSpPr>
            <p:cNvPr id="153" name="Google Shape;15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9"/>
          <p:cNvGrpSpPr/>
          <p:nvPr/>
        </p:nvGrpSpPr>
        <p:grpSpPr>
          <a:xfrm rot="-587494">
            <a:off x="6662475" y="2367985"/>
            <a:ext cx="676638" cy="676644"/>
            <a:chOff x="576250" y="4319400"/>
            <a:chExt cx="442075" cy="442050"/>
          </a:xfrm>
        </p:grpSpPr>
        <p:sp>
          <p:nvSpPr>
            <p:cNvPr id="156" name="Google Shape;15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9"/>
          <p:cNvSpPr/>
          <p:nvPr/>
        </p:nvSpPr>
        <p:spPr>
          <a:xfrm>
            <a:off x="6365361"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2697415">
            <a:off x="8060604" y="2145273"/>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8369546" y="1932400"/>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279885">
            <a:off x="6187127" y="1628627"/>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b="1" dirty="0"/>
              <a:t>Solid Propellant</a:t>
            </a:r>
          </a:p>
          <a:p>
            <a:pPr marL="0" lvl="0" indent="0" algn="l" rtl="0">
              <a:spcBef>
                <a:spcPts val="600"/>
              </a:spcBef>
              <a:spcAft>
                <a:spcPts val="0"/>
              </a:spcAft>
              <a:buNone/>
            </a:pPr>
            <a:r>
              <a:rPr lang="en-US" sz="2000" dirty="0"/>
              <a:t>They consist of a casing, usually steel, filled with a mixture of solid compounds (fuel and oxidizer) that burn at a rapid rate, expelling hot gases from a nozzle to produce thrust</a:t>
            </a:r>
            <a:endParaRPr sz="2000" dirty="0"/>
          </a:p>
        </p:txBody>
      </p:sp>
      <p:sp>
        <p:nvSpPr>
          <p:cNvPr id="170" name="Google Shape;170;p20"/>
          <p:cNvSpPr txBox="1">
            <a:spLocks noGrp="1"/>
          </p:cNvSpPr>
          <p:nvPr>
            <p:ph type="title"/>
          </p:nvPr>
        </p:nvSpPr>
        <p:spPr>
          <a:xfrm>
            <a:off x="297450" y="294050"/>
            <a:ext cx="7574400" cy="749100"/>
          </a:xfrm>
          <a:prstGeom prst="rect">
            <a:avLst/>
          </a:prstGeom>
        </p:spPr>
        <p:txBody>
          <a:bodyPr spcFirstLastPara="1" wrap="square" lIns="91425" tIns="91425" rIns="91425" bIns="91425" anchor="ctr" anchorCtr="0">
            <a:noAutofit/>
          </a:bodyPr>
          <a:lstStyle/>
          <a:p>
            <a:pPr lvl="0" algn="r"/>
            <a:r>
              <a:rPr lang="en-IN" dirty="0"/>
              <a:t>Propellent and it’s type.</a:t>
            </a:r>
            <a:endParaRPr dirty="0"/>
          </a:p>
        </p:txBody>
      </p:sp>
      <p:sp>
        <p:nvSpPr>
          <p:cNvPr id="171" name="Google Shape;171;p20"/>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p>
            <a:pPr marL="0" lvl="0" indent="0">
              <a:buNone/>
            </a:pPr>
            <a:r>
              <a:rPr lang="en-IN" b="1" dirty="0"/>
              <a:t>Liquid Propellants </a:t>
            </a:r>
          </a:p>
          <a:p>
            <a:pPr marL="0" lvl="0" indent="0">
              <a:buNone/>
            </a:pPr>
            <a:r>
              <a:rPr lang="en-US" sz="2000" dirty="0"/>
              <a:t>The fuel and oxidizer are stored in separate tanks, and are fed through a system of pipes, valves, and turbopumps to a combustion chamber where they are combined and burned to produce thrust.</a:t>
            </a:r>
            <a:endParaRPr sz="2000" dirty="0"/>
          </a:p>
        </p:txBody>
      </p:sp>
      <p:sp>
        <p:nvSpPr>
          <p:cNvPr id="172" name="Google Shape;172;p2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FAE686-B7EC-44FB-B538-6263E5C8DBA9}"/>
              </a:ext>
            </a:extLst>
          </p:cNvPr>
          <p:cNvSpPr>
            <a:spLocks noGrp="1"/>
          </p:cNvSpPr>
          <p:nvPr>
            <p:ph type="title"/>
          </p:nvPr>
        </p:nvSpPr>
        <p:spPr/>
        <p:txBody>
          <a:bodyPr/>
          <a:lstStyle/>
          <a:p>
            <a:pPr algn="r"/>
            <a:r>
              <a:rPr lang="en-IN" dirty="0"/>
              <a:t>Propellent and it’s type.</a:t>
            </a:r>
          </a:p>
        </p:txBody>
      </p:sp>
      <p:sp>
        <p:nvSpPr>
          <p:cNvPr id="5" name="Slide Number Placeholder 4">
            <a:extLst>
              <a:ext uri="{FF2B5EF4-FFF2-40B4-BE49-F238E27FC236}">
                <a16:creationId xmlns:a16="http://schemas.microsoft.com/office/drawing/2014/main" id="{CBB62B94-F886-49A9-89CE-5E2A41F0918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8" name="Picture 7">
            <a:extLst>
              <a:ext uri="{FF2B5EF4-FFF2-40B4-BE49-F238E27FC236}">
                <a16:creationId xmlns:a16="http://schemas.microsoft.com/office/drawing/2014/main" id="{120DD05B-181C-4DC7-A5E9-B9BA2CD8AFE7}"/>
              </a:ext>
            </a:extLst>
          </p:cNvPr>
          <p:cNvPicPr>
            <a:picLocks noChangeAspect="1"/>
          </p:cNvPicPr>
          <p:nvPr/>
        </p:nvPicPr>
        <p:blipFill rotWithShape="1">
          <a:blip r:embed="rId2"/>
          <a:srcRect l="15475" t="8028" r="14511" b="9391"/>
          <a:stretch/>
        </p:blipFill>
        <p:spPr>
          <a:xfrm>
            <a:off x="2428568" y="1140542"/>
            <a:ext cx="4286864" cy="3579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1100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1AE3-4A8E-4D4A-8E5F-BDEAE6982197}"/>
              </a:ext>
            </a:extLst>
          </p:cNvPr>
          <p:cNvSpPr>
            <a:spLocks noGrp="1"/>
          </p:cNvSpPr>
          <p:nvPr>
            <p:ph type="title"/>
          </p:nvPr>
        </p:nvSpPr>
        <p:spPr/>
        <p:txBody>
          <a:bodyPr/>
          <a:lstStyle/>
          <a:p>
            <a:pPr algn="r"/>
            <a:r>
              <a:rPr lang="en-IN" dirty="0"/>
              <a:t>Propellent and it’s type.</a:t>
            </a:r>
          </a:p>
        </p:txBody>
      </p:sp>
      <p:sp>
        <p:nvSpPr>
          <p:cNvPr id="4" name="Text Placeholder 3">
            <a:extLst>
              <a:ext uri="{FF2B5EF4-FFF2-40B4-BE49-F238E27FC236}">
                <a16:creationId xmlns:a16="http://schemas.microsoft.com/office/drawing/2014/main" id="{63D2FA9B-8382-4BC4-9F7A-1EFFFF8C4127}"/>
              </a:ext>
            </a:extLst>
          </p:cNvPr>
          <p:cNvSpPr>
            <a:spLocks noGrp="1"/>
          </p:cNvSpPr>
          <p:nvPr>
            <p:ph type="body" idx="1"/>
          </p:nvPr>
        </p:nvSpPr>
        <p:spPr/>
        <p:txBody>
          <a:bodyPr/>
          <a:lstStyle/>
          <a:p>
            <a:r>
              <a:rPr lang="en-IN" dirty="0"/>
              <a:t>Hybrid Propellants</a:t>
            </a:r>
          </a:p>
          <a:p>
            <a:pPr marL="38100" indent="0">
              <a:buNone/>
            </a:pPr>
            <a:r>
              <a:rPr lang="en-US" sz="2000" dirty="0"/>
              <a:t>Hybrid propellant engines represent an intermediate group between solid and liquid propellant engines. </a:t>
            </a:r>
          </a:p>
          <a:p>
            <a:pPr marL="38100" indent="0">
              <a:buNone/>
            </a:pPr>
            <a:r>
              <a:rPr lang="en-US" sz="2000" dirty="0"/>
              <a:t>The liquid is injected into the solid, whose fuel reservoir also serves as the combustion chamber.</a:t>
            </a:r>
            <a:endParaRPr lang="en-IN" sz="2000" dirty="0"/>
          </a:p>
        </p:txBody>
      </p:sp>
      <p:sp>
        <p:nvSpPr>
          <p:cNvPr id="3" name="Slide Number Placeholder 2">
            <a:extLst>
              <a:ext uri="{FF2B5EF4-FFF2-40B4-BE49-F238E27FC236}">
                <a16:creationId xmlns:a16="http://schemas.microsoft.com/office/drawing/2014/main" id="{5525B9A4-3178-4EE2-B59E-D67468AEA72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5" name="Isosceles Triangle 4">
            <a:hlinkClick r:id="rId2" action="ppaction://hlinksldjump"/>
            <a:extLst>
              <a:ext uri="{FF2B5EF4-FFF2-40B4-BE49-F238E27FC236}">
                <a16:creationId xmlns:a16="http://schemas.microsoft.com/office/drawing/2014/main" id="{E2D8C206-6B9F-43D3-88CA-77BF30BD857D}"/>
              </a:ext>
            </a:extLst>
          </p:cNvPr>
          <p:cNvSpPr/>
          <p:nvPr/>
        </p:nvSpPr>
        <p:spPr>
          <a:xfrm rot="5400000">
            <a:off x="8630676" y="4348692"/>
            <a:ext cx="476041" cy="363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3402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5D7B25-4A88-4EA1-B5A7-5B1BAE4B4723}"/>
              </a:ext>
            </a:extLst>
          </p:cNvPr>
          <p:cNvSpPr>
            <a:spLocks noGrp="1"/>
          </p:cNvSpPr>
          <p:nvPr>
            <p:ph type="title"/>
          </p:nvPr>
        </p:nvSpPr>
        <p:spPr>
          <a:xfrm>
            <a:off x="1104900" y="276075"/>
            <a:ext cx="6724500" cy="749100"/>
          </a:xfrm>
        </p:spPr>
        <p:txBody>
          <a:bodyPr/>
          <a:lstStyle/>
          <a:p>
            <a:pPr algn="r"/>
            <a:r>
              <a:rPr lang="en-IN" dirty="0"/>
              <a:t>Nozzle and Combustion Process.</a:t>
            </a:r>
          </a:p>
        </p:txBody>
      </p:sp>
      <p:sp>
        <p:nvSpPr>
          <p:cNvPr id="5" name="Text Placeholder 4">
            <a:extLst>
              <a:ext uri="{FF2B5EF4-FFF2-40B4-BE49-F238E27FC236}">
                <a16:creationId xmlns:a16="http://schemas.microsoft.com/office/drawing/2014/main" id="{3B4A79A0-E92E-478E-8A2E-1769AD23392E}"/>
              </a:ext>
            </a:extLst>
          </p:cNvPr>
          <p:cNvSpPr>
            <a:spLocks noGrp="1"/>
          </p:cNvSpPr>
          <p:nvPr>
            <p:ph type="body" idx="1"/>
          </p:nvPr>
        </p:nvSpPr>
        <p:spPr/>
        <p:txBody>
          <a:bodyPr/>
          <a:lstStyle/>
          <a:p>
            <a:r>
              <a:rPr lang="en-IN" dirty="0"/>
              <a:t>Nozzle</a:t>
            </a:r>
          </a:p>
          <a:p>
            <a:pPr marL="38100" indent="0">
              <a:buNone/>
            </a:pPr>
            <a:r>
              <a:rPr lang="en-US" sz="2000" dirty="0"/>
              <a:t>A nozzle is a relatively simple device, just a specially shaped tube through which hot gases flow. Rockets typically use a fixed convergent section followed by a fixed divergent section for the design of the nozzle.</a:t>
            </a:r>
            <a:endParaRPr lang="en-IN" sz="2000" dirty="0"/>
          </a:p>
        </p:txBody>
      </p:sp>
      <p:sp>
        <p:nvSpPr>
          <p:cNvPr id="3" name="Slide Number Placeholder 2">
            <a:extLst>
              <a:ext uri="{FF2B5EF4-FFF2-40B4-BE49-F238E27FC236}">
                <a16:creationId xmlns:a16="http://schemas.microsoft.com/office/drawing/2014/main" id="{7540259D-5293-4764-9A7E-C7A4C1026B9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7" name="Picture 6">
            <a:extLst>
              <a:ext uri="{FF2B5EF4-FFF2-40B4-BE49-F238E27FC236}">
                <a16:creationId xmlns:a16="http://schemas.microsoft.com/office/drawing/2014/main" id="{F36C7E98-F136-4261-9F1A-DC5DA56F3DBA}"/>
              </a:ext>
            </a:extLst>
          </p:cNvPr>
          <p:cNvPicPr>
            <a:picLocks noChangeAspect="1"/>
          </p:cNvPicPr>
          <p:nvPr/>
        </p:nvPicPr>
        <p:blipFill>
          <a:blip r:embed="rId2"/>
          <a:stretch>
            <a:fillRect/>
          </a:stretch>
        </p:blipFill>
        <p:spPr>
          <a:xfrm>
            <a:off x="3868994" y="2966790"/>
            <a:ext cx="4380270" cy="1900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3623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79FF-1605-45AC-83A9-28B56CC677BE}"/>
              </a:ext>
            </a:extLst>
          </p:cNvPr>
          <p:cNvSpPr>
            <a:spLocks noGrp="1"/>
          </p:cNvSpPr>
          <p:nvPr>
            <p:ph type="title"/>
          </p:nvPr>
        </p:nvSpPr>
        <p:spPr/>
        <p:txBody>
          <a:bodyPr/>
          <a:lstStyle/>
          <a:p>
            <a:pPr algn="r"/>
            <a:r>
              <a:rPr lang="en-IN" dirty="0"/>
              <a:t>Nozzle and Combustion Process.</a:t>
            </a:r>
          </a:p>
        </p:txBody>
      </p:sp>
      <p:sp>
        <p:nvSpPr>
          <p:cNvPr id="7" name="Text Placeholder 6">
            <a:extLst>
              <a:ext uri="{FF2B5EF4-FFF2-40B4-BE49-F238E27FC236}">
                <a16:creationId xmlns:a16="http://schemas.microsoft.com/office/drawing/2014/main" id="{ADD78892-A2B3-459A-99F4-818E940ABDDE}"/>
              </a:ext>
            </a:extLst>
          </p:cNvPr>
          <p:cNvSpPr>
            <a:spLocks noGrp="1"/>
          </p:cNvSpPr>
          <p:nvPr>
            <p:ph type="body" idx="1"/>
          </p:nvPr>
        </p:nvSpPr>
        <p:spPr>
          <a:xfrm>
            <a:off x="1104900" y="1277625"/>
            <a:ext cx="5118919" cy="3648300"/>
          </a:xfrm>
        </p:spPr>
        <p:txBody>
          <a:bodyPr/>
          <a:lstStyle/>
          <a:p>
            <a:r>
              <a:rPr lang="en-US" sz="2000" dirty="0"/>
              <a:t>The function of the nozzle is to convert the chemical-thermal energy generated in the combustion chamber into kinetic energy.</a:t>
            </a:r>
          </a:p>
          <a:p>
            <a:r>
              <a:rPr lang="en-US" sz="2000" dirty="0"/>
              <a:t>Since thrust is the product of mass and velocity, a very high gas velocity is desirable.</a:t>
            </a:r>
            <a:endParaRPr lang="en-IN" sz="2000" dirty="0"/>
          </a:p>
        </p:txBody>
      </p:sp>
      <p:sp>
        <p:nvSpPr>
          <p:cNvPr id="4" name="Slide Number Placeholder 3">
            <a:extLst>
              <a:ext uri="{FF2B5EF4-FFF2-40B4-BE49-F238E27FC236}">
                <a16:creationId xmlns:a16="http://schemas.microsoft.com/office/drawing/2014/main" id="{C980A3AB-550A-47CA-AB77-32C1AF0781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5BB2846E-572B-4993-B890-0A0D2E2957F6}"/>
              </a:ext>
            </a:extLst>
          </p:cNvPr>
          <p:cNvPicPr>
            <a:picLocks noChangeAspect="1"/>
          </p:cNvPicPr>
          <p:nvPr/>
        </p:nvPicPr>
        <p:blipFill rotWithShape="1">
          <a:blip r:embed="rId2"/>
          <a:srcRect t="5748" r="8110"/>
          <a:stretch/>
        </p:blipFill>
        <p:spPr>
          <a:xfrm>
            <a:off x="6445868" y="1150374"/>
            <a:ext cx="2393334" cy="37170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203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077E-1343-4158-AD3F-6A316D5A724E}"/>
              </a:ext>
            </a:extLst>
          </p:cNvPr>
          <p:cNvSpPr>
            <a:spLocks noGrp="1"/>
          </p:cNvSpPr>
          <p:nvPr>
            <p:ph type="title"/>
          </p:nvPr>
        </p:nvSpPr>
        <p:spPr/>
        <p:txBody>
          <a:bodyPr/>
          <a:lstStyle/>
          <a:p>
            <a:pPr algn="r"/>
            <a:r>
              <a:rPr lang="en-IN" dirty="0"/>
              <a:t>Nozzle and Combustion Process.</a:t>
            </a:r>
          </a:p>
        </p:txBody>
      </p:sp>
      <p:sp>
        <p:nvSpPr>
          <p:cNvPr id="3" name="Text Placeholder 2">
            <a:extLst>
              <a:ext uri="{FF2B5EF4-FFF2-40B4-BE49-F238E27FC236}">
                <a16:creationId xmlns:a16="http://schemas.microsoft.com/office/drawing/2014/main" id="{164B7185-20CF-45EA-A776-52CBFABC018A}"/>
              </a:ext>
            </a:extLst>
          </p:cNvPr>
          <p:cNvSpPr>
            <a:spLocks noGrp="1"/>
          </p:cNvSpPr>
          <p:nvPr>
            <p:ph type="body" idx="1"/>
          </p:nvPr>
        </p:nvSpPr>
        <p:spPr>
          <a:xfrm>
            <a:off x="1104900" y="1277625"/>
            <a:ext cx="4193463" cy="3648300"/>
          </a:xfrm>
        </p:spPr>
        <p:txBody>
          <a:bodyPr/>
          <a:lstStyle/>
          <a:p>
            <a:r>
              <a:rPr lang="en-IN" dirty="0"/>
              <a:t>Combustion Process</a:t>
            </a:r>
          </a:p>
          <a:p>
            <a:pPr marL="38100" indent="0">
              <a:buNone/>
            </a:pPr>
            <a:r>
              <a:rPr lang="en-US" sz="2000" dirty="0"/>
              <a:t>In a rocket engine , fuel and a source of oxygen, called an oxidizer, are mixed and exploded in a combustion chamber.</a:t>
            </a:r>
          </a:p>
          <a:p>
            <a:pPr marL="38100" indent="0">
              <a:buNone/>
            </a:pPr>
            <a:r>
              <a:rPr lang="en-US" sz="2000" dirty="0"/>
              <a:t>For a rocket, the accelerated gas, or working fluid, is the hot exhaust produced during combustion.</a:t>
            </a:r>
          </a:p>
          <a:p>
            <a:pPr marL="38100" indent="0">
              <a:buNone/>
            </a:pPr>
            <a:endParaRPr lang="en-IN" sz="2000" dirty="0"/>
          </a:p>
        </p:txBody>
      </p:sp>
      <p:sp>
        <p:nvSpPr>
          <p:cNvPr id="4" name="Slide Number Placeholder 3">
            <a:extLst>
              <a:ext uri="{FF2B5EF4-FFF2-40B4-BE49-F238E27FC236}">
                <a16:creationId xmlns:a16="http://schemas.microsoft.com/office/drawing/2014/main" id="{2C22EA39-79B2-4BFC-A708-2BA76EF5F20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7353643B-3311-4F26-A2CC-B2D6AFA5BF84}"/>
              </a:ext>
            </a:extLst>
          </p:cNvPr>
          <p:cNvPicPr>
            <a:picLocks noChangeAspect="1"/>
          </p:cNvPicPr>
          <p:nvPr/>
        </p:nvPicPr>
        <p:blipFill rotWithShape="1">
          <a:blip r:embed="rId2"/>
          <a:srcRect t="22484" b="1758"/>
          <a:stretch/>
        </p:blipFill>
        <p:spPr>
          <a:xfrm>
            <a:off x="5612996" y="1492967"/>
            <a:ext cx="3255702" cy="2157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Isosceles Triangle 6">
            <a:hlinkClick r:id="rId3" action="ppaction://hlinksldjump"/>
            <a:extLst>
              <a:ext uri="{FF2B5EF4-FFF2-40B4-BE49-F238E27FC236}">
                <a16:creationId xmlns:a16="http://schemas.microsoft.com/office/drawing/2014/main" id="{4250D780-BEAC-4B72-BBD4-855D89A9E35E}"/>
              </a:ext>
            </a:extLst>
          </p:cNvPr>
          <p:cNvSpPr/>
          <p:nvPr/>
        </p:nvSpPr>
        <p:spPr>
          <a:xfrm rot="5400000">
            <a:off x="8630676" y="4348692"/>
            <a:ext cx="476041" cy="363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177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a:t>
            </a:r>
            <a:r>
              <a:rPr lang="en-IN" dirty="0" err="1"/>
              <a:t>odel</a:t>
            </a:r>
            <a:r>
              <a:rPr lang="en-IN" dirty="0"/>
              <a:t> Rocket</a:t>
            </a:r>
            <a:endParaRPr dirty="0"/>
          </a:p>
        </p:txBody>
      </p:sp>
      <p:sp>
        <p:nvSpPr>
          <p:cNvPr id="115" name="Google Shape;115;p14"/>
          <p:cNvSpPr txBox="1">
            <a:spLocks noGrp="1"/>
          </p:cNvSpPr>
          <p:nvPr>
            <p:ph type="body" idx="2"/>
          </p:nvPr>
        </p:nvSpPr>
        <p:spPr>
          <a:xfrm>
            <a:off x="-744279" y="2571750"/>
            <a:ext cx="4776145" cy="749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b="1" dirty="0">
                <a:highlight>
                  <a:schemeClr val="accent1"/>
                </a:highlight>
              </a:rPr>
              <a:t>6.1    Stages  of  a  model  rocket.</a:t>
            </a:r>
            <a:endParaRPr sz="2400" dirty="0">
              <a:highlight>
                <a:schemeClr val="accent1"/>
              </a:highlight>
            </a:endParaRPr>
          </a:p>
          <a:p>
            <a:pPr marL="0" lvl="0" indent="0" algn="l" rtl="0">
              <a:spcBef>
                <a:spcPts val="600"/>
              </a:spcBef>
              <a:spcAft>
                <a:spcPts val="0"/>
              </a:spcAft>
              <a:buNone/>
            </a:pPr>
            <a:endParaRPr sz="2400" dirty="0"/>
          </a:p>
        </p:txBody>
      </p:sp>
      <p:sp>
        <p:nvSpPr>
          <p:cNvPr id="118" name="Google Shape;118;p1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18</a:t>
            </a:r>
            <a:endParaRPr dirty="0"/>
          </a:p>
        </p:txBody>
      </p:sp>
      <p:pic>
        <p:nvPicPr>
          <p:cNvPr id="3" name="Picture 2">
            <a:extLst>
              <a:ext uri="{FF2B5EF4-FFF2-40B4-BE49-F238E27FC236}">
                <a16:creationId xmlns:a16="http://schemas.microsoft.com/office/drawing/2014/main" id="{1D2CAB3D-6051-4BB8-A81A-E572E54C294C}"/>
              </a:ext>
            </a:extLst>
          </p:cNvPr>
          <p:cNvPicPr>
            <a:picLocks noChangeAspect="1"/>
          </p:cNvPicPr>
          <p:nvPr/>
        </p:nvPicPr>
        <p:blipFill>
          <a:blip r:embed="rId3"/>
          <a:stretch>
            <a:fillRect/>
          </a:stretch>
        </p:blipFill>
        <p:spPr>
          <a:xfrm>
            <a:off x="4197832" y="1080991"/>
            <a:ext cx="4776146" cy="37306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2137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6.2   PARTS OF A MODEL ROCKET</a:t>
            </a:r>
            <a:endParaRPr dirty="0"/>
          </a:p>
        </p:txBody>
      </p:sp>
      <p:sp>
        <p:nvSpPr>
          <p:cNvPr id="181" name="Google Shape;181;p2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19</a:t>
            </a:r>
            <a:endParaRPr dirty="0"/>
          </a:p>
        </p:txBody>
      </p:sp>
      <p:pic>
        <p:nvPicPr>
          <p:cNvPr id="11" name="Picture 10">
            <a:extLst>
              <a:ext uri="{FF2B5EF4-FFF2-40B4-BE49-F238E27FC236}">
                <a16:creationId xmlns:a16="http://schemas.microsoft.com/office/drawing/2014/main" id="{D972799A-549B-41C6-A913-A4C4F4659ED5}"/>
              </a:ext>
            </a:extLst>
          </p:cNvPr>
          <p:cNvPicPr>
            <a:picLocks noChangeAspect="1"/>
          </p:cNvPicPr>
          <p:nvPr/>
        </p:nvPicPr>
        <p:blipFill rotWithShape="1">
          <a:blip r:embed="rId3"/>
          <a:srcRect l="17600" t="13701" r="20172"/>
          <a:stretch/>
        </p:blipFill>
        <p:spPr>
          <a:xfrm>
            <a:off x="1162493" y="1025175"/>
            <a:ext cx="7726325" cy="3901244"/>
          </a:xfrm>
          <a:prstGeom prst="rect">
            <a:avLst/>
          </a:prstGeom>
        </p:spPr>
      </p:pic>
    </p:spTree>
    <p:extLst>
      <p:ext uri="{BB962C8B-B14F-4D97-AF65-F5344CB8AC3E}">
        <p14:creationId xmlns:p14="http://schemas.microsoft.com/office/powerpoint/2010/main" val="4271677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9000"/>
            <a:lum/>
          </a:blip>
          <a:srcRect/>
          <a:stretch>
            <a:fillRect t="-1000" b="-1000"/>
          </a:stretch>
        </a:blipFill>
        <a:effectLst/>
      </p:bgPr>
    </p:bg>
    <p:spTree>
      <p:nvGrpSpPr>
        <p:cNvPr id="1" name="Shape 137"/>
        <p:cNvGrpSpPr/>
        <p:nvPr/>
      </p:nvGrpSpPr>
      <p:grpSpPr>
        <a:xfrm>
          <a:off x="0" y="0"/>
          <a:ext cx="0" cy="0"/>
          <a:chOff x="0" y="0"/>
          <a:chExt cx="0" cy="0"/>
        </a:xfrm>
      </p:grpSpPr>
      <p:sp>
        <p:nvSpPr>
          <p:cNvPr id="138" name="Google Shape;138;p17"/>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p>
            <a:pPr marL="0" lvl="0" indent="0">
              <a:buNone/>
            </a:pPr>
            <a:r>
              <a:rPr lang="en-US" i="0" dirty="0"/>
              <a:t>“When you fly to the moon you don't need a rocket. You just need the imagination!”</a:t>
            </a:r>
            <a:br>
              <a:rPr lang="en-US" dirty="0"/>
            </a:b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6.2  PARTS:-</a:t>
            </a:r>
            <a:endParaRPr dirty="0"/>
          </a:p>
        </p:txBody>
      </p:sp>
      <p:sp>
        <p:nvSpPr>
          <p:cNvPr id="258" name="Google Shape;258;p30"/>
          <p:cNvSpPr txBox="1">
            <a:spLocks noGrp="1"/>
          </p:cNvSpPr>
          <p:nvPr>
            <p:ph type="body" idx="1"/>
          </p:nvPr>
        </p:nvSpPr>
        <p:spPr>
          <a:xfrm>
            <a:off x="594900" y="1376750"/>
            <a:ext cx="2933100" cy="160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NOSECONE</a:t>
            </a:r>
            <a:endParaRPr b="1" dirty="0"/>
          </a:p>
          <a:p>
            <a:pPr marL="0" lvl="0" indent="0" algn="l" rtl="0">
              <a:spcBef>
                <a:spcPts val="600"/>
              </a:spcBef>
              <a:spcAft>
                <a:spcPts val="0"/>
              </a:spcAft>
              <a:buNone/>
            </a:pPr>
            <a:r>
              <a:rPr lang="en-US" sz="1200" dirty="0"/>
              <a:t>The nosecone is aerodynamically shaped to minimize drag. It is loosely fitted into the body tube, and attached to the rocket body by the shock cord.</a:t>
            </a:r>
            <a:endParaRPr sz="1200" dirty="0"/>
          </a:p>
        </p:txBody>
      </p:sp>
      <p:sp>
        <p:nvSpPr>
          <p:cNvPr id="259" name="Google Shape;259;p30"/>
          <p:cNvSpPr txBox="1">
            <a:spLocks noGrp="1"/>
          </p:cNvSpPr>
          <p:nvPr>
            <p:ph type="body" idx="2"/>
          </p:nvPr>
        </p:nvSpPr>
        <p:spPr>
          <a:xfrm>
            <a:off x="3459125" y="1376750"/>
            <a:ext cx="2740347"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MOTOR ENGINES</a:t>
            </a:r>
            <a:endParaRPr b="1" dirty="0"/>
          </a:p>
          <a:p>
            <a:pPr marL="0" lvl="0" indent="0" algn="l" rtl="0">
              <a:spcBef>
                <a:spcPts val="600"/>
              </a:spcBef>
              <a:spcAft>
                <a:spcPts val="0"/>
              </a:spcAft>
              <a:buNone/>
            </a:pPr>
            <a:r>
              <a:rPr lang="en-US" sz="1200" dirty="0"/>
              <a:t>Model rockets use small, pre-packaged, solid fuel engines The engine is used only once, and then is replaced with a new engine for the next flight.</a:t>
            </a:r>
            <a:endParaRPr sz="1200" dirty="0"/>
          </a:p>
        </p:txBody>
      </p:sp>
      <p:sp>
        <p:nvSpPr>
          <p:cNvPr id="260" name="Google Shape;260;p30"/>
          <p:cNvSpPr txBox="1">
            <a:spLocks noGrp="1"/>
          </p:cNvSpPr>
          <p:nvPr>
            <p:ph type="body" idx="3"/>
          </p:nvPr>
        </p:nvSpPr>
        <p:spPr>
          <a:xfrm>
            <a:off x="6199476" y="1376750"/>
            <a:ext cx="2740346"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RECOVERY WADDING</a:t>
            </a:r>
            <a:endParaRPr b="1" dirty="0"/>
          </a:p>
          <a:p>
            <a:pPr marL="0" lvl="0" indent="0" algn="l" rtl="0">
              <a:spcBef>
                <a:spcPts val="600"/>
              </a:spcBef>
              <a:spcAft>
                <a:spcPts val="0"/>
              </a:spcAft>
              <a:buNone/>
            </a:pPr>
            <a:r>
              <a:rPr lang="en-US" sz="1200" dirty="0"/>
              <a:t>Recovery wadding is inserted between the engine mount and the recovery system to prevent the hot gas of the ejection charge from damaging the recovery system.</a:t>
            </a:r>
            <a:endParaRPr sz="1200" dirty="0"/>
          </a:p>
        </p:txBody>
      </p:sp>
      <p:sp>
        <p:nvSpPr>
          <p:cNvPr id="261" name="Google Shape;261;p3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20</a:t>
            </a:r>
            <a:endParaRPr dirty="0"/>
          </a:p>
        </p:txBody>
      </p:sp>
      <p:sp>
        <p:nvSpPr>
          <p:cNvPr id="262" name="Google Shape;262;p30"/>
          <p:cNvSpPr txBox="1">
            <a:spLocks noGrp="1"/>
          </p:cNvSpPr>
          <p:nvPr>
            <p:ph type="body" idx="1"/>
          </p:nvPr>
        </p:nvSpPr>
        <p:spPr>
          <a:xfrm>
            <a:off x="594900" y="2976950"/>
            <a:ext cx="2864221"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RECOVERY SYSTEM</a:t>
            </a:r>
            <a:endParaRPr b="1" dirty="0"/>
          </a:p>
          <a:p>
            <a:pPr marL="0" lvl="0" indent="0" algn="l" rtl="0">
              <a:spcBef>
                <a:spcPts val="600"/>
              </a:spcBef>
              <a:spcAft>
                <a:spcPts val="0"/>
              </a:spcAft>
              <a:buNone/>
            </a:pPr>
            <a:r>
              <a:rPr lang="en-US" sz="1200" dirty="0"/>
              <a:t>This consists of a parachute (or a streamer) and some lines to connect the parachute to the nose cone. Parachutes and streamers are made of thin sheets of plastic.</a:t>
            </a:r>
            <a:endParaRPr sz="1200" dirty="0"/>
          </a:p>
        </p:txBody>
      </p:sp>
      <p:sp>
        <p:nvSpPr>
          <p:cNvPr id="263" name="Google Shape;263;p30"/>
          <p:cNvSpPr txBox="1">
            <a:spLocks noGrp="1"/>
          </p:cNvSpPr>
          <p:nvPr>
            <p:ph type="body" idx="2"/>
          </p:nvPr>
        </p:nvSpPr>
        <p:spPr>
          <a:xfrm>
            <a:off x="3528000" y="2976950"/>
            <a:ext cx="2671472"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SHOCK CORDS</a:t>
            </a:r>
            <a:endParaRPr b="1" dirty="0"/>
          </a:p>
          <a:p>
            <a:pPr marL="0" lvl="0" indent="0" algn="l" rtl="0">
              <a:spcBef>
                <a:spcPts val="600"/>
              </a:spcBef>
              <a:spcAft>
                <a:spcPts val="0"/>
              </a:spcAft>
              <a:buNone/>
            </a:pPr>
            <a:r>
              <a:rPr lang="en-US" sz="1200" dirty="0"/>
              <a:t>An elastic shock cord is connected to both the body tube and the nose cone and is used to keep all the parts of the rocket together during recovery.</a:t>
            </a:r>
            <a:endParaRPr sz="1200" dirty="0"/>
          </a:p>
        </p:txBody>
      </p:sp>
      <p:sp>
        <p:nvSpPr>
          <p:cNvPr id="264" name="Google Shape;264;p30"/>
          <p:cNvSpPr txBox="1">
            <a:spLocks noGrp="1"/>
          </p:cNvSpPr>
          <p:nvPr>
            <p:ph type="body" idx="3"/>
          </p:nvPr>
        </p:nvSpPr>
        <p:spPr>
          <a:xfrm>
            <a:off x="6199475" y="2976950"/>
            <a:ext cx="2740345"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FINS</a:t>
            </a:r>
            <a:endParaRPr b="1" dirty="0"/>
          </a:p>
          <a:p>
            <a:pPr marL="0" lvl="0" indent="0" algn="l" rtl="0">
              <a:spcBef>
                <a:spcPts val="600"/>
              </a:spcBef>
              <a:spcAft>
                <a:spcPts val="0"/>
              </a:spcAft>
              <a:buNone/>
            </a:pPr>
            <a:r>
              <a:rPr lang="en-US" sz="1200" dirty="0"/>
              <a:t>The fins can be made of either plastic or balsa wood and are used to provide stability during flight</a:t>
            </a:r>
            <a:endParaRPr sz="1200" dirty="0"/>
          </a:p>
        </p:txBody>
      </p:sp>
    </p:spTree>
    <p:extLst>
      <p:ext uri="{BB962C8B-B14F-4D97-AF65-F5344CB8AC3E}">
        <p14:creationId xmlns:p14="http://schemas.microsoft.com/office/powerpoint/2010/main" val="3354508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6.3  PARTS OF A MOTOR:-</a:t>
            </a:r>
            <a:endParaRPr dirty="0"/>
          </a:p>
        </p:txBody>
      </p:sp>
      <p:sp>
        <p:nvSpPr>
          <p:cNvPr id="187" name="Google Shape;187;p22"/>
          <p:cNvSpPr txBox="1">
            <a:spLocks noGrp="1"/>
          </p:cNvSpPr>
          <p:nvPr>
            <p:ph type="body" idx="1"/>
          </p:nvPr>
        </p:nvSpPr>
        <p:spPr>
          <a:xfrm>
            <a:off x="772650" y="875163"/>
            <a:ext cx="3919871" cy="3919813"/>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1400" dirty="0"/>
              <a:t>The motor case is made of a thick and dense cardboard as it has to contain the pressure of combustion. The ceramic nozzle is molded into the motor. The propellant is black powder, sometimes called “BP”. The hot gas from the burning propellant is accelerated through the nozzle producing the motor’s thrust. When the propellant is all consumed it ignites the delay grain. This is a Sulphur rich powder which burns slowly, releasing smoke so that the rocket can be tracked while it coasts. When all the delay grain has been consumed it ignites the ejection charge. This small charge shatters the ceramic cap and pressurizes the rocket, forcing off the nosecone and deploying the parachute.</a:t>
            </a:r>
            <a:endParaRPr sz="1400" dirty="0"/>
          </a:p>
        </p:txBody>
      </p:sp>
      <p:sp>
        <p:nvSpPr>
          <p:cNvPr id="188" name="Google Shape;188;p2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a:t>
            </a:r>
            <a:endParaRPr dirty="0"/>
          </a:p>
        </p:txBody>
      </p:sp>
      <p:pic>
        <p:nvPicPr>
          <p:cNvPr id="6" name="Picture 5">
            <a:extLst>
              <a:ext uri="{FF2B5EF4-FFF2-40B4-BE49-F238E27FC236}">
                <a16:creationId xmlns:a16="http://schemas.microsoft.com/office/drawing/2014/main" id="{0648972C-17C2-4A52-B516-8DC8507CA15B}"/>
              </a:ext>
            </a:extLst>
          </p:cNvPr>
          <p:cNvPicPr>
            <a:picLocks noChangeAspect="1"/>
          </p:cNvPicPr>
          <p:nvPr/>
        </p:nvPicPr>
        <p:blipFill rotWithShape="1">
          <a:blip r:embed="rId3"/>
          <a:srcRect t="23201" b="7311"/>
          <a:stretch/>
        </p:blipFill>
        <p:spPr>
          <a:xfrm>
            <a:off x="4745503" y="1177406"/>
            <a:ext cx="4021092" cy="3570590"/>
          </a:xfrm>
          <a:prstGeom prst="rect">
            <a:avLst/>
          </a:prstGeom>
        </p:spPr>
      </p:pic>
    </p:spTree>
    <p:extLst>
      <p:ext uri="{BB962C8B-B14F-4D97-AF65-F5344CB8AC3E}">
        <p14:creationId xmlns:p14="http://schemas.microsoft.com/office/powerpoint/2010/main" val="343418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6.4  HOW A MOTOR WORKS:-</a:t>
            </a:r>
            <a:endParaRPr dirty="0"/>
          </a:p>
        </p:txBody>
      </p:sp>
      <p:sp>
        <p:nvSpPr>
          <p:cNvPr id="204" name="Google Shape;204;p2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id="{CC22873E-0D07-4262-81DA-34D2BD4C720E}"/>
              </a:ext>
            </a:extLst>
          </p:cNvPr>
          <p:cNvPicPr>
            <a:picLocks noChangeAspect="1"/>
          </p:cNvPicPr>
          <p:nvPr/>
        </p:nvPicPr>
        <p:blipFill>
          <a:blip r:embed="rId3"/>
          <a:stretch>
            <a:fillRect/>
          </a:stretch>
        </p:blipFill>
        <p:spPr>
          <a:xfrm>
            <a:off x="999460" y="1025175"/>
            <a:ext cx="7146852" cy="3901244"/>
          </a:xfrm>
          <a:prstGeom prst="rect">
            <a:avLst/>
          </a:prstGeom>
        </p:spPr>
      </p:pic>
    </p:spTree>
    <p:extLst>
      <p:ext uri="{BB962C8B-B14F-4D97-AF65-F5344CB8AC3E}">
        <p14:creationId xmlns:p14="http://schemas.microsoft.com/office/powerpoint/2010/main" val="3101367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4" name="Google Shape;294;p3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3" name="See Through Model Rocket Engine - FULL ENGINE in Slow Motion 4K - Rockets (S1 • E2)(1)">
            <a:hlinkClick r:id="" action="ppaction://media"/>
            <a:extLst>
              <a:ext uri="{FF2B5EF4-FFF2-40B4-BE49-F238E27FC236}">
                <a16:creationId xmlns:a16="http://schemas.microsoft.com/office/drawing/2014/main" id="{BF58E3A2-6D8E-4D3A-BEFC-FE7E14A6DDB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2000" y="1040690"/>
            <a:ext cx="4501535" cy="3106008"/>
          </a:xfrm>
          <a:prstGeom prst="rect">
            <a:avLst/>
          </a:prstGeom>
        </p:spPr>
      </p:pic>
      <p:pic>
        <p:nvPicPr>
          <p:cNvPr id="4" name="See Through Model Rocket Engine - FULL ENGINE in Slow Motion 4K - Rockets (S1 • E2)(0)">
            <a:hlinkClick r:id="" action="ppaction://media"/>
            <a:extLst>
              <a:ext uri="{FF2B5EF4-FFF2-40B4-BE49-F238E27FC236}">
                <a16:creationId xmlns:a16="http://schemas.microsoft.com/office/drawing/2014/main" id="{1E9C146F-52BA-44DF-8498-654D9FAE311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040689"/>
            <a:ext cx="4501533" cy="3106009"/>
          </a:xfrm>
          <a:prstGeom prst="rect">
            <a:avLst/>
          </a:prstGeom>
        </p:spPr>
      </p:pic>
    </p:spTree>
    <p:extLst>
      <p:ext uri="{BB962C8B-B14F-4D97-AF65-F5344CB8AC3E}">
        <p14:creationId xmlns:p14="http://schemas.microsoft.com/office/powerpoint/2010/main" val="33647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9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4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5EC1-1B0A-4BF9-9DDC-C1348F31C967}"/>
              </a:ext>
            </a:extLst>
          </p:cNvPr>
          <p:cNvSpPr>
            <a:spLocks noGrp="1"/>
          </p:cNvSpPr>
          <p:nvPr>
            <p:ph type="title"/>
          </p:nvPr>
        </p:nvSpPr>
        <p:spPr/>
        <p:txBody>
          <a:bodyPr/>
          <a:lstStyle/>
          <a:p>
            <a:r>
              <a:rPr lang="en-US" dirty="0"/>
              <a:t>TYPES OF MOTORS:-</a:t>
            </a:r>
            <a:endParaRPr lang="en-IN" dirty="0"/>
          </a:p>
        </p:txBody>
      </p:sp>
      <p:sp>
        <p:nvSpPr>
          <p:cNvPr id="3" name="Text Placeholder 2">
            <a:extLst>
              <a:ext uri="{FF2B5EF4-FFF2-40B4-BE49-F238E27FC236}">
                <a16:creationId xmlns:a16="http://schemas.microsoft.com/office/drawing/2014/main" id="{ECE1EEBE-4EAB-4198-85D3-DE1F76325902}"/>
              </a:ext>
            </a:extLst>
          </p:cNvPr>
          <p:cNvSpPr>
            <a:spLocks noGrp="1"/>
          </p:cNvSpPr>
          <p:nvPr>
            <p:ph type="body" idx="1"/>
          </p:nvPr>
        </p:nvSpPr>
        <p:spPr/>
        <p:txBody>
          <a:bodyPr/>
          <a:lstStyle/>
          <a:p>
            <a:r>
              <a:rPr lang="en-IN" dirty="0"/>
              <a:t>Black Powder Motors</a:t>
            </a:r>
          </a:p>
          <a:p>
            <a:r>
              <a:rPr lang="en-IN" dirty="0"/>
              <a:t>Single-Use Composite Motors</a:t>
            </a:r>
          </a:p>
          <a:p>
            <a:r>
              <a:rPr lang="en-IN" dirty="0"/>
              <a:t>Reloadable Composite Motors</a:t>
            </a:r>
          </a:p>
          <a:p>
            <a:r>
              <a:rPr lang="en-IN" dirty="0"/>
              <a:t>Hybrid Motors</a:t>
            </a:r>
          </a:p>
          <a:p>
            <a:pPr marL="38100" indent="0">
              <a:buNone/>
            </a:pPr>
            <a:endParaRPr lang="en-IN" dirty="0"/>
          </a:p>
        </p:txBody>
      </p:sp>
      <p:sp>
        <p:nvSpPr>
          <p:cNvPr id="4" name="Slide Number Placeholder 3">
            <a:extLst>
              <a:ext uri="{FF2B5EF4-FFF2-40B4-BE49-F238E27FC236}">
                <a16:creationId xmlns:a16="http://schemas.microsoft.com/office/drawing/2014/main" id="{CED1749A-B3A8-4EA5-B201-B2810DF5091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286054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CODING OF A ROCKET MOTOR </a:t>
            </a:r>
            <a:endParaRPr dirty="0"/>
          </a:p>
        </p:txBody>
      </p:sp>
      <p:sp>
        <p:nvSpPr>
          <p:cNvPr id="316" name="Google Shape;316;p37"/>
          <p:cNvSpPr txBox="1">
            <a:spLocks noGrp="1"/>
          </p:cNvSpPr>
          <p:nvPr>
            <p:ph type="body" idx="1"/>
          </p:nvPr>
        </p:nvSpPr>
        <p:spPr>
          <a:xfrm>
            <a:off x="722278" y="1022536"/>
            <a:ext cx="7280644" cy="188814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a:t>We specify motors by three factors:</a:t>
            </a:r>
          </a:p>
          <a:p>
            <a:pPr marL="0" lvl="0" indent="0" algn="l" rtl="0">
              <a:spcBef>
                <a:spcPts val="600"/>
              </a:spcBef>
              <a:spcAft>
                <a:spcPts val="0"/>
              </a:spcAft>
              <a:buNone/>
            </a:pPr>
            <a:r>
              <a:rPr lang="en-US" sz="1400" dirty="0"/>
              <a:t>1.The average thrust which they produce</a:t>
            </a:r>
          </a:p>
          <a:p>
            <a:pPr marL="0" lvl="0" indent="0" algn="l" rtl="0">
              <a:spcBef>
                <a:spcPts val="600"/>
              </a:spcBef>
              <a:spcAft>
                <a:spcPts val="0"/>
              </a:spcAft>
              <a:buNone/>
            </a:pPr>
            <a:r>
              <a:rPr lang="en-US" sz="1400" dirty="0"/>
              <a:t>2.The time for which they produce that thrust</a:t>
            </a:r>
          </a:p>
          <a:p>
            <a:pPr marL="0" lvl="0" indent="0" algn="l" rtl="0">
              <a:spcBef>
                <a:spcPts val="600"/>
              </a:spcBef>
              <a:spcAft>
                <a:spcPts val="0"/>
              </a:spcAft>
              <a:buNone/>
            </a:pPr>
            <a:r>
              <a:rPr lang="en-US" sz="1400" dirty="0"/>
              <a:t>3.The delay before the ejection charge is fired. Clearly 1 and 2 are related. The same amount of propellant can be burned quickly to produce high thrust for a short time, or slowly to produce a small amount of thrust for along time. The combination of thrust and time is called the IMPULSE of the motor. </a:t>
            </a:r>
          </a:p>
        </p:txBody>
      </p:sp>
      <p:sp>
        <p:nvSpPr>
          <p:cNvPr id="317" name="Google Shape;317;p3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3" name="Picture 2">
            <a:extLst>
              <a:ext uri="{FF2B5EF4-FFF2-40B4-BE49-F238E27FC236}">
                <a16:creationId xmlns:a16="http://schemas.microsoft.com/office/drawing/2014/main" id="{DA545A68-8152-4D9A-8DFC-F04D7AA4426F}"/>
              </a:ext>
            </a:extLst>
          </p:cNvPr>
          <p:cNvPicPr>
            <a:picLocks noChangeAspect="1"/>
          </p:cNvPicPr>
          <p:nvPr/>
        </p:nvPicPr>
        <p:blipFill>
          <a:blip r:embed="rId3"/>
          <a:stretch>
            <a:fillRect/>
          </a:stretch>
        </p:blipFill>
        <p:spPr>
          <a:xfrm>
            <a:off x="4572000" y="2689212"/>
            <a:ext cx="4362599" cy="2454288"/>
          </a:xfrm>
          <a:prstGeom prst="rect">
            <a:avLst/>
          </a:prstGeom>
        </p:spPr>
      </p:pic>
      <p:sp>
        <p:nvSpPr>
          <p:cNvPr id="4" name="TextBox 3">
            <a:extLst>
              <a:ext uri="{FF2B5EF4-FFF2-40B4-BE49-F238E27FC236}">
                <a16:creationId xmlns:a16="http://schemas.microsoft.com/office/drawing/2014/main" id="{616A23F8-5907-4582-9292-EED405E68045}"/>
              </a:ext>
            </a:extLst>
          </p:cNvPr>
          <p:cNvSpPr txBox="1"/>
          <p:nvPr/>
        </p:nvSpPr>
        <p:spPr>
          <a:xfrm>
            <a:off x="1022201" y="3226872"/>
            <a:ext cx="3444949" cy="1600438"/>
          </a:xfrm>
          <a:prstGeom prst="rect">
            <a:avLst/>
          </a:prstGeom>
          <a:noFill/>
        </p:spPr>
        <p:txBody>
          <a:bodyPr wrap="square" rtlCol="0">
            <a:spAutoFit/>
          </a:bodyPr>
          <a:lstStyle/>
          <a:p>
            <a:r>
              <a:rPr lang="en-US" sz="1200" dirty="0"/>
              <a:t>More scientifically :impulse = average thrust x burn duration. As thrust is measured in Newtons, and time is measured in seconds, then impulse is measured in Newton-seconds. The impulse is thus directly related to the amount of propellant. The more propellant, the greater the impulse of the motor.</a:t>
            </a:r>
          </a:p>
          <a:p>
            <a:endParaRPr lang="en-IN" dirty="0"/>
          </a:p>
        </p:txBody>
      </p:sp>
    </p:spTree>
    <p:extLst>
      <p:ext uri="{BB962C8B-B14F-4D97-AF65-F5344CB8AC3E}">
        <p14:creationId xmlns:p14="http://schemas.microsoft.com/office/powerpoint/2010/main" val="4138904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IGNITER AND LAUNCH CONTROL</a:t>
            </a:r>
            <a:endParaRPr dirty="0"/>
          </a:p>
        </p:txBody>
      </p:sp>
      <p:sp>
        <p:nvSpPr>
          <p:cNvPr id="211" name="Google Shape;211;p2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2" name="TextBox 1">
            <a:extLst>
              <a:ext uri="{FF2B5EF4-FFF2-40B4-BE49-F238E27FC236}">
                <a16:creationId xmlns:a16="http://schemas.microsoft.com/office/drawing/2014/main" id="{656E9D37-79B9-4DC9-A957-FF4D22778EFD}"/>
              </a:ext>
            </a:extLst>
          </p:cNvPr>
          <p:cNvSpPr txBox="1"/>
          <p:nvPr/>
        </p:nvSpPr>
        <p:spPr>
          <a:xfrm>
            <a:off x="1104900" y="1387161"/>
            <a:ext cx="3986027" cy="3293209"/>
          </a:xfrm>
          <a:prstGeom prst="rect">
            <a:avLst/>
          </a:prstGeom>
          <a:noFill/>
        </p:spPr>
        <p:txBody>
          <a:bodyPr wrap="square" rtlCol="0">
            <a:spAutoFit/>
          </a:bodyPr>
          <a:lstStyle/>
          <a:p>
            <a:pPr algn="just"/>
            <a:r>
              <a:rPr lang="en-US" sz="1600" dirty="0"/>
              <a:t>An igniter is a device used to ignite a rocket engine. The igniter element is a strip of resistance wire with a coating of pyrotechnic material on it. The electric current from the launch controller flows through the igniter, the igniter begins to glow and give off heat. The pyrotechnic material, called the “pyrogen”, is ignited and is the last step in the ignition. Igniters must be installed so that the coating is touching the dark-</a:t>
            </a:r>
            <a:r>
              <a:rPr lang="en-US" sz="1600" dirty="0" err="1"/>
              <a:t>coloured</a:t>
            </a:r>
            <a:r>
              <a:rPr lang="en-US" sz="1600" dirty="0"/>
              <a:t> propellant grain. If the igniter is not touching the grain, this could cause a misfire</a:t>
            </a:r>
            <a:endParaRPr lang="en-IN" sz="1600" dirty="0"/>
          </a:p>
        </p:txBody>
      </p:sp>
      <p:pic>
        <p:nvPicPr>
          <p:cNvPr id="4" name="Picture 3">
            <a:extLst>
              <a:ext uri="{FF2B5EF4-FFF2-40B4-BE49-F238E27FC236}">
                <a16:creationId xmlns:a16="http://schemas.microsoft.com/office/drawing/2014/main" id="{2DF3223B-8338-4D7B-8B89-750B2A73C530}"/>
              </a:ext>
            </a:extLst>
          </p:cNvPr>
          <p:cNvPicPr>
            <a:picLocks noChangeAspect="1"/>
          </p:cNvPicPr>
          <p:nvPr/>
        </p:nvPicPr>
        <p:blipFill>
          <a:blip r:embed="rId3"/>
          <a:stretch>
            <a:fillRect/>
          </a:stretch>
        </p:blipFill>
        <p:spPr>
          <a:xfrm>
            <a:off x="5168123" y="1840034"/>
            <a:ext cx="3581290" cy="2129737"/>
          </a:xfrm>
          <a:prstGeom prst="rect">
            <a:avLst/>
          </a:prstGeom>
        </p:spPr>
      </p:pic>
    </p:spTree>
    <p:extLst>
      <p:ext uri="{BB962C8B-B14F-4D97-AF65-F5344CB8AC3E}">
        <p14:creationId xmlns:p14="http://schemas.microsoft.com/office/powerpoint/2010/main" val="53066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LAUNCH CONTROL :-</a:t>
            </a:r>
            <a:endParaRPr dirty="0"/>
          </a:p>
        </p:txBody>
      </p:sp>
      <p:sp>
        <p:nvSpPr>
          <p:cNvPr id="250" name="Google Shape;250;p2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2" name="TextBox 1">
            <a:extLst>
              <a:ext uri="{FF2B5EF4-FFF2-40B4-BE49-F238E27FC236}">
                <a16:creationId xmlns:a16="http://schemas.microsoft.com/office/drawing/2014/main" id="{D917A176-0553-4123-9593-A221E6443F84}"/>
              </a:ext>
            </a:extLst>
          </p:cNvPr>
          <p:cNvSpPr txBox="1"/>
          <p:nvPr/>
        </p:nvSpPr>
        <p:spPr>
          <a:xfrm>
            <a:off x="652130" y="1282995"/>
            <a:ext cx="4012019" cy="3416320"/>
          </a:xfrm>
          <a:prstGeom prst="rect">
            <a:avLst/>
          </a:prstGeom>
          <a:noFill/>
        </p:spPr>
        <p:txBody>
          <a:bodyPr wrap="square" rtlCol="0">
            <a:spAutoFit/>
          </a:bodyPr>
          <a:lstStyle/>
          <a:p>
            <a:pPr algn="just"/>
            <a:r>
              <a:rPr lang="en-US" sz="1800" dirty="0"/>
              <a:t>The launch controller provides the power to set off the igniter. It is essentially a battery and a switch; however it is designed with safety in mind. A key switch, or similar device, isolates the battery. Unless the key is inserted and turned there will be no power to set off the igniter. Controlling the safety key is a simple way of preventing accidents on the range. A diagram of a typical launch controller is shown below.</a:t>
            </a:r>
            <a:endParaRPr lang="en-IN" sz="1800" dirty="0"/>
          </a:p>
        </p:txBody>
      </p:sp>
      <p:pic>
        <p:nvPicPr>
          <p:cNvPr id="4" name="Picture 3">
            <a:extLst>
              <a:ext uri="{FF2B5EF4-FFF2-40B4-BE49-F238E27FC236}">
                <a16:creationId xmlns:a16="http://schemas.microsoft.com/office/drawing/2014/main" id="{7B902DA8-A198-4403-9F7C-F9963CA1ED87}"/>
              </a:ext>
            </a:extLst>
          </p:cNvPr>
          <p:cNvPicPr>
            <a:picLocks noChangeAspect="1"/>
          </p:cNvPicPr>
          <p:nvPr/>
        </p:nvPicPr>
        <p:blipFill>
          <a:blip r:embed="rId3"/>
          <a:stretch>
            <a:fillRect/>
          </a:stretch>
        </p:blipFill>
        <p:spPr>
          <a:xfrm>
            <a:off x="4664149" y="1922571"/>
            <a:ext cx="4353898" cy="1813001"/>
          </a:xfrm>
          <a:prstGeom prst="rect">
            <a:avLst/>
          </a:prstGeom>
        </p:spPr>
      </p:pic>
    </p:spTree>
    <p:extLst>
      <p:ext uri="{BB962C8B-B14F-4D97-AF65-F5344CB8AC3E}">
        <p14:creationId xmlns:p14="http://schemas.microsoft.com/office/powerpoint/2010/main" val="3902868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DELAY:-</a:t>
            </a:r>
            <a:endParaRPr dirty="0"/>
          </a:p>
        </p:txBody>
      </p:sp>
      <p:sp>
        <p:nvSpPr>
          <p:cNvPr id="323" name="Google Shape;323;p38"/>
          <p:cNvSpPr txBox="1">
            <a:spLocks noGrp="1"/>
          </p:cNvSpPr>
          <p:nvPr>
            <p:ph type="body" idx="1"/>
          </p:nvPr>
        </p:nvSpPr>
        <p:spPr>
          <a:xfrm>
            <a:off x="1104900" y="1200150"/>
            <a:ext cx="7581900" cy="218809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a:solidFill>
                  <a:schemeClr val="tx1"/>
                </a:solidFill>
              </a:rPr>
              <a:t>Selecting a motor with the correct delay can make a big difference. If a rocket is expected to coast for 5 seconds then a motor with a delay of 5 seconds must be used. If the delay is too short the ejection charge will deploy the parachute while the rocket is still coasting. Similarly too long a delay will deploy the parachute while the rocket is descending. Deploying parachutes while the rocket is travelling at speed is a good way of damaging or destroying it.</a:t>
            </a:r>
            <a:endParaRPr sz="1800" b="1" dirty="0">
              <a:solidFill>
                <a:schemeClr val="tx1"/>
              </a:solidFill>
            </a:endParaRPr>
          </a:p>
        </p:txBody>
      </p:sp>
      <p:sp>
        <p:nvSpPr>
          <p:cNvPr id="325" name="Google Shape;325;p3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5" name="Isosceles Triangle 4">
            <a:hlinkClick r:id="rId3" action="ppaction://hlinksldjump"/>
            <a:extLst>
              <a:ext uri="{FF2B5EF4-FFF2-40B4-BE49-F238E27FC236}">
                <a16:creationId xmlns:a16="http://schemas.microsoft.com/office/drawing/2014/main" id="{A4BB816D-0779-4926-A2BE-08B0BF396B34}"/>
              </a:ext>
            </a:extLst>
          </p:cNvPr>
          <p:cNvSpPr/>
          <p:nvPr/>
        </p:nvSpPr>
        <p:spPr>
          <a:xfrm rot="5400000">
            <a:off x="8630676" y="4348692"/>
            <a:ext cx="476041" cy="363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79275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5CD7-C202-442D-AABD-7F115F3FB799}"/>
              </a:ext>
            </a:extLst>
          </p:cNvPr>
          <p:cNvSpPr>
            <a:spLocks noGrp="1"/>
          </p:cNvSpPr>
          <p:nvPr>
            <p:ph type="title"/>
          </p:nvPr>
        </p:nvSpPr>
        <p:spPr/>
        <p:txBody>
          <a:bodyPr/>
          <a:lstStyle/>
          <a:p>
            <a:r>
              <a:rPr lang="en-US" dirty="0"/>
              <a:t>Stability</a:t>
            </a:r>
            <a:endParaRPr lang="en-IN" dirty="0"/>
          </a:p>
        </p:txBody>
      </p:sp>
      <p:sp>
        <p:nvSpPr>
          <p:cNvPr id="3" name="Text Placeholder 2">
            <a:extLst>
              <a:ext uri="{FF2B5EF4-FFF2-40B4-BE49-F238E27FC236}">
                <a16:creationId xmlns:a16="http://schemas.microsoft.com/office/drawing/2014/main" id="{6C71D728-F8CA-46A7-B781-3025A3CDBBD1}"/>
              </a:ext>
            </a:extLst>
          </p:cNvPr>
          <p:cNvSpPr>
            <a:spLocks noGrp="1"/>
          </p:cNvSpPr>
          <p:nvPr>
            <p:ph type="body" idx="1"/>
          </p:nvPr>
        </p:nvSpPr>
        <p:spPr>
          <a:xfrm>
            <a:off x="474921" y="1162493"/>
            <a:ext cx="8211879" cy="3763432"/>
          </a:xfrm>
        </p:spPr>
        <p:txBody>
          <a:bodyPr/>
          <a:lstStyle/>
          <a:p>
            <a:pPr marL="38100" indent="0">
              <a:buNone/>
            </a:pPr>
            <a:r>
              <a:rPr lang="en-US" sz="2400" dirty="0"/>
              <a:t>7</a:t>
            </a:r>
            <a:r>
              <a:rPr lang="en-IN" sz="2400" dirty="0"/>
              <a:t>.1 Importance of nosecone and fins.</a:t>
            </a:r>
          </a:p>
          <a:p>
            <a:pPr marL="38100" indent="0">
              <a:buNone/>
            </a:pPr>
            <a:r>
              <a:rPr lang="en-US" sz="1200" dirty="0"/>
              <a:t>Nose cone :The nose cone helps reduce air drag by streamlining the air as it flows past the surface of the rocket. Adding weight to the nose cone helps move the center of mass (CM) toward the nose of the rocket increasing the stability of the rocket.	</a:t>
            </a:r>
          </a:p>
          <a:p>
            <a:pPr marL="38100" indent="0">
              <a:buNone/>
            </a:pPr>
            <a:r>
              <a:rPr lang="en-US" sz="1200" dirty="0"/>
              <a:t>Fins :Without fins, rocket will not fly straight.  The larger the fins and the further back they are placed on the rocket, the further back the center of pressure (CP) will be thus increasing the stability of rocket flight. Balsa wood is used as the standard material for rocket fins as it is strong and light. </a:t>
            </a:r>
            <a:endParaRPr lang="en-IN" sz="1200" dirty="0"/>
          </a:p>
          <a:p>
            <a:pPr marL="38100" indent="0">
              <a:buNone/>
            </a:pPr>
            <a:endParaRPr lang="en-IN" sz="2000" dirty="0"/>
          </a:p>
        </p:txBody>
      </p:sp>
      <p:sp>
        <p:nvSpPr>
          <p:cNvPr id="4" name="Slide Number Placeholder 3">
            <a:extLst>
              <a:ext uri="{FF2B5EF4-FFF2-40B4-BE49-F238E27FC236}">
                <a16:creationId xmlns:a16="http://schemas.microsoft.com/office/drawing/2014/main" id="{90F9CED4-B06A-487C-B7E3-1D2B32637D49}"/>
              </a:ext>
            </a:extLst>
          </p:cNvPr>
          <p:cNvSpPr>
            <a:spLocks noGrp="1"/>
          </p:cNvSpPr>
          <p:nvPr>
            <p:ph type="sldNum" idx="12"/>
          </p:nvPr>
        </p:nvSpPr>
        <p:spPr/>
        <p:txBody>
          <a:bodyPr/>
          <a:lstStyle/>
          <a:p>
            <a:pPr marL="0" lvl="0" indent="0" algn="ctr" rtl="0">
              <a:spcBef>
                <a:spcPts val="0"/>
              </a:spcBef>
              <a:spcAft>
                <a:spcPts val="0"/>
              </a:spcAft>
              <a:buNone/>
            </a:pPr>
            <a:r>
              <a:rPr lang="en" dirty="0"/>
              <a:t>29</a:t>
            </a:r>
          </a:p>
        </p:txBody>
      </p:sp>
      <p:pic>
        <p:nvPicPr>
          <p:cNvPr id="6" name="Picture 5">
            <a:extLst>
              <a:ext uri="{FF2B5EF4-FFF2-40B4-BE49-F238E27FC236}">
                <a16:creationId xmlns:a16="http://schemas.microsoft.com/office/drawing/2014/main" id="{F2B71DF9-D607-405E-BCE0-269E5290F254}"/>
              </a:ext>
            </a:extLst>
          </p:cNvPr>
          <p:cNvPicPr>
            <a:picLocks noChangeAspect="1"/>
          </p:cNvPicPr>
          <p:nvPr/>
        </p:nvPicPr>
        <p:blipFill>
          <a:blip r:embed="rId2"/>
          <a:stretch>
            <a:fillRect/>
          </a:stretch>
        </p:blipFill>
        <p:spPr>
          <a:xfrm>
            <a:off x="6457393" y="2780161"/>
            <a:ext cx="2289658" cy="2031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5676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24000" b="-24000"/>
          </a:stretch>
        </a:blipFill>
        <a:effectLst/>
      </p:bgPr>
    </p:bg>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Introduction</a:t>
            </a:r>
            <a:endParaRPr dirty="0"/>
          </a:p>
        </p:txBody>
      </p:sp>
      <p:sp>
        <p:nvSpPr>
          <p:cNvPr id="117" name="Google Shape;117;p14"/>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spcBef>
                <a:spcPts val="1000"/>
              </a:spcBef>
              <a:spcAft>
                <a:spcPts val="1000"/>
              </a:spcAft>
              <a:buFont typeface="Wingdings" panose="05000000000000000000" pitchFamily="2" charset="2"/>
              <a:buChar char="Ø"/>
            </a:pPr>
            <a:r>
              <a:rPr lang="en-IN" sz="1800" dirty="0"/>
              <a:t>The branch of science that deals with Rocket and Rocket propulsion is called “</a:t>
            </a:r>
            <a:r>
              <a:rPr lang="en-IN" sz="1800" dirty="0">
                <a:solidFill>
                  <a:srgbClr val="FF0000"/>
                </a:solidFill>
              </a:rPr>
              <a:t>Rocketry</a:t>
            </a:r>
            <a:r>
              <a:rPr lang="en-IN" sz="1800" dirty="0"/>
              <a:t>”.</a:t>
            </a:r>
          </a:p>
          <a:p>
            <a:pPr marL="171450" indent="-171450">
              <a:spcBef>
                <a:spcPts val="1000"/>
              </a:spcBef>
              <a:spcAft>
                <a:spcPts val="1000"/>
              </a:spcAft>
              <a:buFont typeface="Wingdings" panose="05000000000000000000" pitchFamily="2" charset="2"/>
              <a:buChar char="Ø"/>
            </a:pPr>
            <a:r>
              <a:rPr lang="en-IN" sz="1800" dirty="0"/>
              <a:t>Rocket is a long cylindrical device that can be launched in to air. Rocket means a type of engine also. The word Rocket can also be used for a device that uses the engine also.</a:t>
            </a:r>
          </a:p>
          <a:p>
            <a:pPr marL="171450" lvl="0" indent="-171450" algn="l" rtl="0">
              <a:spcBef>
                <a:spcPts val="1000"/>
              </a:spcBef>
              <a:spcAft>
                <a:spcPts val="1000"/>
              </a:spcAft>
              <a:buFont typeface="Wingdings" panose="05000000000000000000" pitchFamily="2" charset="2"/>
              <a:buChar char="Ø"/>
            </a:pPr>
            <a:r>
              <a:rPr lang="en-IN" sz="1800" dirty="0"/>
              <a:t>A guided missile is Rocket and the  firecracker we burn is also a rocket and the spacecrafts that goes to the outer space is also rocket.</a:t>
            </a:r>
          </a:p>
          <a:p>
            <a:pPr marL="171450" lvl="0" indent="-171450" algn="l" rtl="0">
              <a:spcBef>
                <a:spcPts val="1000"/>
              </a:spcBef>
              <a:spcAft>
                <a:spcPts val="1000"/>
              </a:spcAft>
              <a:buFont typeface="Wingdings" panose="05000000000000000000" pitchFamily="2" charset="2"/>
              <a:buChar char="Ø"/>
            </a:pPr>
            <a:r>
              <a:rPr lang="en-IN" sz="1800" dirty="0"/>
              <a:t>The first rockets were used by china in the 1200s.</a:t>
            </a:r>
          </a:p>
          <a:p>
            <a:pPr marL="171450" lvl="0" indent="-171450" algn="l" rtl="0">
              <a:spcBef>
                <a:spcPts val="1000"/>
              </a:spcBef>
              <a:spcAft>
                <a:spcPts val="1000"/>
              </a:spcAft>
              <a:buFont typeface="Wingdings" panose="05000000000000000000" pitchFamily="2" charset="2"/>
              <a:buChar char="Ø"/>
            </a:pPr>
            <a:endParaRPr lang="en-IN" sz="12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0D8DC-1B00-499F-8DC3-C7A913B5E9E0}"/>
              </a:ext>
            </a:extLst>
          </p:cNvPr>
          <p:cNvSpPr>
            <a:spLocks noGrp="1"/>
          </p:cNvSpPr>
          <p:nvPr>
            <p:ph type="title"/>
          </p:nvPr>
        </p:nvSpPr>
        <p:spPr/>
        <p:txBody>
          <a:bodyPr/>
          <a:lstStyle/>
          <a:p>
            <a:r>
              <a:rPr lang="en-US" dirty="0"/>
              <a:t>STAGING AND CLUSTERING</a:t>
            </a:r>
            <a:endParaRPr lang="en-IN" dirty="0"/>
          </a:p>
        </p:txBody>
      </p:sp>
      <p:sp>
        <p:nvSpPr>
          <p:cNvPr id="3" name="Text Placeholder 2">
            <a:extLst>
              <a:ext uri="{FF2B5EF4-FFF2-40B4-BE49-F238E27FC236}">
                <a16:creationId xmlns:a16="http://schemas.microsoft.com/office/drawing/2014/main" id="{F115ADDA-EA62-4985-911E-4677FE2DC950}"/>
              </a:ext>
            </a:extLst>
          </p:cNvPr>
          <p:cNvSpPr>
            <a:spLocks noGrp="1"/>
          </p:cNvSpPr>
          <p:nvPr>
            <p:ph type="body" idx="1"/>
          </p:nvPr>
        </p:nvSpPr>
        <p:spPr>
          <a:xfrm>
            <a:off x="0" y="1025175"/>
            <a:ext cx="9144000" cy="3900750"/>
          </a:xfrm>
        </p:spPr>
        <p:txBody>
          <a:bodyPr/>
          <a:lstStyle/>
          <a:p>
            <a:pPr marL="38100" indent="0">
              <a:buNone/>
            </a:pPr>
            <a:r>
              <a:rPr lang="en-US" sz="1400" dirty="0"/>
              <a:t>In order to lighten the weight of the vehicle to achieve orbital velocity, most launchers discard a portion of the vehicle in a process called staging. There are two types of rocket staging, serial and parallel.​</a:t>
            </a:r>
            <a:r>
              <a:rPr lang="en-US" sz="1400" b="1" dirty="0"/>
              <a:t>In series </a:t>
            </a:r>
            <a:r>
              <a:rPr lang="en-US" sz="1400" dirty="0"/>
              <a:t>staging Stages are attached, one on top of the other</a:t>
            </a:r>
            <a:r>
              <a:rPr lang="en-US" sz="1400" b="1" dirty="0"/>
              <a:t>. In parallel </a:t>
            </a:r>
            <a:r>
              <a:rPr lang="en-US" sz="1400" dirty="0"/>
              <a:t>staging one or multiple boosters attached to a central sustainer . At lunch all the engine ignites . When the propellant runs out all the strapped on boosters fall away.  </a:t>
            </a:r>
          </a:p>
          <a:p>
            <a:pPr marL="38100" indent="0">
              <a:buNone/>
            </a:pPr>
            <a:r>
              <a:rPr lang="en-US" sz="1400" dirty="0"/>
              <a:t>Motor clustering is the use of more than one motor fired at the same time. Clustering adds together the thrust level, and thus the lifting or pushing power, of all the motors used. This makes it a good technique for lifting heavy payloads and large rockets.</a:t>
            </a:r>
            <a:endParaRPr lang="en-IN" sz="1400" dirty="0"/>
          </a:p>
        </p:txBody>
      </p:sp>
      <p:sp>
        <p:nvSpPr>
          <p:cNvPr id="4" name="Slide Number Placeholder 3">
            <a:extLst>
              <a:ext uri="{FF2B5EF4-FFF2-40B4-BE49-F238E27FC236}">
                <a16:creationId xmlns:a16="http://schemas.microsoft.com/office/drawing/2014/main" id="{30EC7D0B-48EB-47F5-BDF7-6A6F678E722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6" name="Picture 5">
            <a:extLst>
              <a:ext uri="{FF2B5EF4-FFF2-40B4-BE49-F238E27FC236}">
                <a16:creationId xmlns:a16="http://schemas.microsoft.com/office/drawing/2014/main" id="{0485B30D-61B2-4E2B-A7A1-13DA469A2C01}"/>
              </a:ext>
            </a:extLst>
          </p:cNvPr>
          <p:cNvPicPr>
            <a:picLocks noChangeAspect="1"/>
          </p:cNvPicPr>
          <p:nvPr/>
        </p:nvPicPr>
        <p:blipFill rotWithShape="1">
          <a:blip r:embed="rId2"/>
          <a:srcRect l="1472" t="31439" r="2093" b="6548"/>
          <a:stretch/>
        </p:blipFill>
        <p:spPr>
          <a:xfrm>
            <a:off x="862714" y="3119253"/>
            <a:ext cx="7378995" cy="1776524"/>
          </a:xfrm>
          <a:prstGeom prst="rect">
            <a:avLst/>
          </a:prstGeom>
        </p:spPr>
      </p:pic>
      <p:sp>
        <p:nvSpPr>
          <p:cNvPr id="8" name="TextBox 7">
            <a:extLst>
              <a:ext uri="{FF2B5EF4-FFF2-40B4-BE49-F238E27FC236}">
                <a16:creationId xmlns:a16="http://schemas.microsoft.com/office/drawing/2014/main" id="{4CFDCA8C-E832-4880-92FF-8FCE141E3F40}"/>
              </a:ext>
            </a:extLst>
          </p:cNvPr>
          <p:cNvSpPr txBox="1"/>
          <p:nvPr/>
        </p:nvSpPr>
        <p:spPr>
          <a:xfrm>
            <a:off x="627091" y="2841624"/>
            <a:ext cx="8192682" cy="307777"/>
          </a:xfrm>
          <a:prstGeom prst="rect">
            <a:avLst/>
          </a:prstGeom>
          <a:noFill/>
        </p:spPr>
        <p:txBody>
          <a:bodyPr wrap="square">
            <a:spAutoFit/>
          </a:bodyPr>
          <a:lstStyle/>
          <a:p>
            <a:r>
              <a:rPr lang="en-US" b="1" dirty="0"/>
              <a:t>Note that if your fins are located in line with motors your rocket will be structurally stronger</a:t>
            </a:r>
            <a:endParaRPr lang="en-IN" b="1" dirty="0"/>
          </a:p>
        </p:txBody>
      </p:sp>
    </p:spTree>
    <p:extLst>
      <p:ext uri="{BB962C8B-B14F-4D97-AF65-F5344CB8AC3E}">
        <p14:creationId xmlns:p14="http://schemas.microsoft.com/office/powerpoint/2010/main" val="3408716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1BDD2-A62B-454E-ABB8-BCE5B0822437}"/>
              </a:ext>
            </a:extLst>
          </p:cNvPr>
          <p:cNvSpPr>
            <a:spLocks noGrp="1"/>
          </p:cNvSpPr>
          <p:nvPr>
            <p:ph type="title"/>
          </p:nvPr>
        </p:nvSpPr>
        <p:spPr/>
        <p:txBody>
          <a:bodyPr/>
          <a:lstStyle/>
          <a:p>
            <a:r>
              <a:rPr lang="en-US" dirty="0"/>
              <a:t>Staging and Clustering:- </a:t>
            </a:r>
            <a:endParaRPr lang="en-IN" dirty="0"/>
          </a:p>
        </p:txBody>
      </p:sp>
      <p:sp>
        <p:nvSpPr>
          <p:cNvPr id="5" name="Slide Number Placeholder 4">
            <a:extLst>
              <a:ext uri="{FF2B5EF4-FFF2-40B4-BE49-F238E27FC236}">
                <a16:creationId xmlns:a16="http://schemas.microsoft.com/office/drawing/2014/main" id="{22EDB286-3A91-4AB6-B0B6-1D29D353F95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7" name="Picture 6">
            <a:extLst>
              <a:ext uri="{FF2B5EF4-FFF2-40B4-BE49-F238E27FC236}">
                <a16:creationId xmlns:a16="http://schemas.microsoft.com/office/drawing/2014/main" id="{681A8A97-EA1C-4F71-9FC8-2D69DC7584F0}"/>
              </a:ext>
            </a:extLst>
          </p:cNvPr>
          <p:cNvPicPr>
            <a:picLocks noChangeAspect="1"/>
          </p:cNvPicPr>
          <p:nvPr/>
        </p:nvPicPr>
        <p:blipFill>
          <a:blip r:embed="rId2"/>
          <a:stretch>
            <a:fillRect/>
          </a:stretch>
        </p:blipFill>
        <p:spPr>
          <a:xfrm>
            <a:off x="235609" y="2848219"/>
            <a:ext cx="3565974" cy="2295281"/>
          </a:xfrm>
          <a:prstGeom prst="rect">
            <a:avLst/>
          </a:prstGeom>
        </p:spPr>
      </p:pic>
      <p:pic>
        <p:nvPicPr>
          <p:cNvPr id="9" name="Picture 8">
            <a:extLst>
              <a:ext uri="{FF2B5EF4-FFF2-40B4-BE49-F238E27FC236}">
                <a16:creationId xmlns:a16="http://schemas.microsoft.com/office/drawing/2014/main" id="{961717DF-84B3-4674-8F55-05526F7FDF27}"/>
              </a:ext>
            </a:extLst>
          </p:cNvPr>
          <p:cNvPicPr>
            <a:picLocks noChangeAspect="1"/>
          </p:cNvPicPr>
          <p:nvPr/>
        </p:nvPicPr>
        <p:blipFill>
          <a:blip r:embed="rId3"/>
          <a:stretch>
            <a:fillRect/>
          </a:stretch>
        </p:blipFill>
        <p:spPr>
          <a:xfrm>
            <a:off x="4212708" y="3081114"/>
            <a:ext cx="2476500" cy="2428875"/>
          </a:xfrm>
          <a:prstGeom prst="rect">
            <a:avLst/>
          </a:prstGeom>
        </p:spPr>
      </p:pic>
      <p:pic>
        <p:nvPicPr>
          <p:cNvPr id="13" name="Picture 12">
            <a:extLst>
              <a:ext uri="{FF2B5EF4-FFF2-40B4-BE49-F238E27FC236}">
                <a16:creationId xmlns:a16="http://schemas.microsoft.com/office/drawing/2014/main" id="{ED82B7D9-24D7-442D-A00B-3114702C027D}"/>
              </a:ext>
            </a:extLst>
          </p:cNvPr>
          <p:cNvPicPr>
            <a:picLocks noChangeAspect="1"/>
          </p:cNvPicPr>
          <p:nvPr/>
        </p:nvPicPr>
        <p:blipFill rotWithShape="1">
          <a:blip r:embed="rId4"/>
          <a:srcRect l="10241" t="7994" r="12531" b="32610"/>
          <a:stretch/>
        </p:blipFill>
        <p:spPr>
          <a:xfrm>
            <a:off x="6579154" y="1240465"/>
            <a:ext cx="3068120" cy="3055087"/>
          </a:xfrm>
          <a:prstGeom prst="rect">
            <a:avLst/>
          </a:prstGeom>
        </p:spPr>
      </p:pic>
    </p:spTree>
    <p:extLst>
      <p:ext uri="{BB962C8B-B14F-4D97-AF65-F5344CB8AC3E}">
        <p14:creationId xmlns:p14="http://schemas.microsoft.com/office/powerpoint/2010/main" val="4222245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6CE3-088D-49F5-BC1F-3E1931312630}"/>
              </a:ext>
            </a:extLst>
          </p:cNvPr>
          <p:cNvSpPr>
            <a:spLocks noGrp="1"/>
          </p:cNvSpPr>
          <p:nvPr>
            <p:ph type="title"/>
          </p:nvPr>
        </p:nvSpPr>
        <p:spPr/>
        <p:txBody>
          <a:bodyPr/>
          <a:lstStyle/>
          <a:p>
            <a:r>
              <a:rPr lang="en-US" dirty="0"/>
              <a:t>Center of gravity and center of pressure :</a:t>
            </a:r>
            <a:endParaRPr lang="en-IN" dirty="0"/>
          </a:p>
        </p:txBody>
      </p:sp>
      <p:sp>
        <p:nvSpPr>
          <p:cNvPr id="3" name="Text Placeholder 2">
            <a:extLst>
              <a:ext uri="{FF2B5EF4-FFF2-40B4-BE49-F238E27FC236}">
                <a16:creationId xmlns:a16="http://schemas.microsoft.com/office/drawing/2014/main" id="{8A25C4E7-704D-42DC-B7EF-8F6AD90048AD}"/>
              </a:ext>
            </a:extLst>
          </p:cNvPr>
          <p:cNvSpPr>
            <a:spLocks noGrp="1"/>
          </p:cNvSpPr>
          <p:nvPr>
            <p:ph type="body" idx="1"/>
          </p:nvPr>
        </p:nvSpPr>
        <p:spPr>
          <a:xfrm>
            <a:off x="1104900" y="1456689"/>
            <a:ext cx="4260998" cy="2947045"/>
          </a:xfrm>
        </p:spPr>
        <p:txBody>
          <a:bodyPr/>
          <a:lstStyle/>
          <a:p>
            <a:pPr marL="38100" indent="0" algn="just">
              <a:buNone/>
            </a:pPr>
            <a:r>
              <a:rPr lang="en-US" sz="1600" b="1" dirty="0"/>
              <a:t>Center of mass </a:t>
            </a:r>
            <a:r>
              <a:rPr lang="en-US" sz="1600" dirty="0"/>
              <a:t>is where rocket balances.  </a:t>
            </a:r>
            <a:r>
              <a:rPr lang="en-US" sz="1600" dirty="0" err="1"/>
              <a:t>Ie</a:t>
            </a:r>
            <a:r>
              <a:rPr lang="en-US" sz="1600" dirty="0"/>
              <a:t> where  the point where all mass of the rocket is concentrated. It's is necessary to determine CM because if the rocket is unstable it will tumble about this center. </a:t>
            </a:r>
          </a:p>
          <a:p>
            <a:pPr marL="38100" indent="0" algn="just">
              <a:buNone/>
            </a:pPr>
            <a:r>
              <a:rPr lang="en-US" sz="1600" b="1" dirty="0"/>
              <a:t>​Center of pressure </a:t>
            </a:r>
            <a:r>
              <a:rPr lang="en-US" sz="1600" dirty="0"/>
              <a:t>is the point where all the forces that are acting upon the rocket seems to be concentrated. IT should be located towards the tail because air imparts greater pressure at tail.</a:t>
            </a:r>
            <a:endParaRPr lang="en-IN" sz="1600" dirty="0"/>
          </a:p>
        </p:txBody>
      </p:sp>
      <p:sp>
        <p:nvSpPr>
          <p:cNvPr id="4" name="Slide Number Placeholder 3">
            <a:extLst>
              <a:ext uri="{FF2B5EF4-FFF2-40B4-BE49-F238E27FC236}">
                <a16:creationId xmlns:a16="http://schemas.microsoft.com/office/drawing/2014/main" id="{FCB7B1BB-0BDC-4201-BA05-7682B49D6A7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6" name="Picture 5">
            <a:extLst>
              <a:ext uri="{FF2B5EF4-FFF2-40B4-BE49-F238E27FC236}">
                <a16:creationId xmlns:a16="http://schemas.microsoft.com/office/drawing/2014/main" id="{33FE5536-196A-4418-B63D-BCE6E13F34B5}"/>
              </a:ext>
            </a:extLst>
          </p:cNvPr>
          <p:cNvPicPr>
            <a:picLocks noChangeAspect="1"/>
          </p:cNvPicPr>
          <p:nvPr/>
        </p:nvPicPr>
        <p:blipFill>
          <a:blip r:embed="rId2"/>
          <a:stretch>
            <a:fillRect/>
          </a:stretch>
        </p:blipFill>
        <p:spPr>
          <a:xfrm>
            <a:off x="5863301" y="1277625"/>
            <a:ext cx="2962275" cy="3305175"/>
          </a:xfrm>
          <a:prstGeom prst="rect">
            <a:avLst/>
          </a:prstGeom>
        </p:spPr>
      </p:pic>
    </p:spTree>
    <p:extLst>
      <p:ext uri="{BB962C8B-B14F-4D97-AF65-F5344CB8AC3E}">
        <p14:creationId xmlns:p14="http://schemas.microsoft.com/office/powerpoint/2010/main" val="3445815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2188-409D-4838-8711-2ACDF5568494}"/>
              </a:ext>
            </a:extLst>
          </p:cNvPr>
          <p:cNvSpPr>
            <a:spLocks noGrp="1"/>
          </p:cNvSpPr>
          <p:nvPr>
            <p:ph type="title"/>
          </p:nvPr>
        </p:nvSpPr>
        <p:spPr/>
        <p:txBody>
          <a:bodyPr/>
          <a:lstStyle/>
          <a:p>
            <a:r>
              <a:rPr lang="en-US" dirty="0"/>
              <a:t>Swing Test:</a:t>
            </a:r>
            <a:endParaRPr lang="en-IN" dirty="0"/>
          </a:p>
        </p:txBody>
      </p:sp>
      <p:sp>
        <p:nvSpPr>
          <p:cNvPr id="3" name="Text Placeholder 2">
            <a:extLst>
              <a:ext uri="{FF2B5EF4-FFF2-40B4-BE49-F238E27FC236}">
                <a16:creationId xmlns:a16="http://schemas.microsoft.com/office/drawing/2014/main" id="{A8FB5F15-BCE9-4EDB-9590-43AFF1773C47}"/>
              </a:ext>
            </a:extLst>
          </p:cNvPr>
          <p:cNvSpPr>
            <a:spLocks noGrp="1"/>
          </p:cNvSpPr>
          <p:nvPr>
            <p:ph type="body" idx="1"/>
          </p:nvPr>
        </p:nvSpPr>
        <p:spPr/>
        <p:txBody>
          <a:bodyPr/>
          <a:lstStyle/>
          <a:p>
            <a:pPr marL="38100" indent="0">
              <a:buNone/>
            </a:pPr>
            <a:r>
              <a:rPr lang="en-US" sz="1600" dirty="0"/>
              <a:t>The swing test is a basic test to give a rough idea how  rocket will fly. If you swing your rocket and it points in the di-rection you swing it, it is a good indication that your rocket will be a stable flyer. If the rocket flies backwards. The motor is so heavy in comparison, then  the Center of Gravity is very near the Center of the motor .Sometimes a rocket will just cartwheel by swinging  it. </a:t>
            </a:r>
          </a:p>
          <a:p>
            <a:pPr marL="38100" indent="0">
              <a:buNone/>
            </a:pPr>
            <a:r>
              <a:rPr lang="en-US" sz="1600" dirty="0"/>
              <a:t>It is usually because of  the CP and CG are too close together.</a:t>
            </a:r>
            <a:endParaRPr lang="en-IN" sz="1600" dirty="0"/>
          </a:p>
        </p:txBody>
      </p:sp>
      <p:sp>
        <p:nvSpPr>
          <p:cNvPr id="4" name="Slide Number Placeholder 3">
            <a:extLst>
              <a:ext uri="{FF2B5EF4-FFF2-40B4-BE49-F238E27FC236}">
                <a16:creationId xmlns:a16="http://schemas.microsoft.com/office/drawing/2014/main" id="{522087D8-2D6F-4EAE-A6E0-BDD98EFD7F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6" name="Picture 5">
            <a:extLst>
              <a:ext uri="{FF2B5EF4-FFF2-40B4-BE49-F238E27FC236}">
                <a16:creationId xmlns:a16="http://schemas.microsoft.com/office/drawing/2014/main" id="{F30FA2BF-EF80-4026-A589-791F2E708774}"/>
              </a:ext>
            </a:extLst>
          </p:cNvPr>
          <p:cNvPicPr>
            <a:picLocks noChangeAspect="1"/>
          </p:cNvPicPr>
          <p:nvPr/>
        </p:nvPicPr>
        <p:blipFill>
          <a:blip r:embed="rId2"/>
          <a:stretch>
            <a:fillRect/>
          </a:stretch>
        </p:blipFill>
        <p:spPr>
          <a:xfrm>
            <a:off x="1231771" y="3056196"/>
            <a:ext cx="3870035" cy="1811227"/>
          </a:xfrm>
          <a:prstGeom prst="rect">
            <a:avLst/>
          </a:prstGeom>
        </p:spPr>
      </p:pic>
      <p:pic>
        <p:nvPicPr>
          <p:cNvPr id="8" name="Picture 7">
            <a:hlinkClick r:id="rId3" action="ppaction://hlinksldjump"/>
            <a:extLst>
              <a:ext uri="{FF2B5EF4-FFF2-40B4-BE49-F238E27FC236}">
                <a16:creationId xmlns:a16="http://schemas.microsoft.com/office/drawing/2014/main" id="{009E1AA8-1AB7-407F-B271-66E9383B0F35}"/>
              </a:ext>
            </a:extLst>
          </p:cNvPr>
          <p:cNvPicPr>
            <a:picLocks noChangeAspect="1"/>
          </p:cNvPicPr>
          <p:nvPr/>
        </p:nvPicPr>
        <p:blipFill>
          <a:blip r:embed="rId4"/>
          <a:stretch>
            <a:fillRect/>
          </a:stretch>
        </p:blipFill>
        <p:spPr>
          <a:xfrm>
            <a:off x="5228676" y="3056196"/>
            <a:ext cx="3658371" cy="1812557"/>
          </a:xfrm>
          <a:prstGeom prst="rect">
            <a:avLst/>
          </a:prstGeom>
        </p:spPr>
      </p:pic>
    </p:spTree>
    <p:extLst>
      <p:ext uri="{BB962C8B-B14F-4D97-AF65-F5344CB8AC3E}">
        <p14:creationId xmlns:p14="http://schemas.microsoft.com/office/powerpoint/2010/main" val="1602592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ctrTitle" idx="4294967295"/>
          </p:nvPr>
        </p:nvSpPr>
        <p:spPr>
          <a:xfrm>
            <a:off x="1080350" y="3184940"/>
            <a:ext cx="736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6600" dirty="0">
                <a:solidFill>
                  <a:schemeClr val="accent1"/>
                </a:solidFill>
              </a:rPr>
              <a:t>Parachute Deployment</a:t>
            </a:r>
            <a:endParaRPr sz="6600" dirty="0">
              <a:solidFill>
                <a:schemeClr val="accent1"/>
              </a:solidFill>
            </a:endParaRPr>
          </a:p>
        </p:txBody>
      </p:sp>
      <p:sp>
        <p:nvSpPr>
          <p:cNvPr id="151" name="Google Shape;151;p19"/>
          <p:cNvSpPr txBox="1">
            <a:spLocks noGrp="1"/>
          </p:cNvSpPr>
          <p:nvPr>
            <p:ph type="subTitle" idx="4294967295"/>
          </p:nvPr>
        </p:nvSpPr>
        <p:spPr>
          <a:xfrm>
            <a:off x="966914" y="1951954"/>
            <a:ext cx="5678614" cy="784800"/>
          </a:xfrm>
          <a:prstGeom prst="rect">
            <a:avLst/>
          </a:prstGeom>
        </p:spPr>
        <p:txBody>
          <a:bodyPr spcFirstLastPara="1" wrap="square" lIns="91425" tIns="91425" rIns="91425" bIns="91425" anchor="t" anchorCtr="0">
            <a:noAutofit/>
          </a:bodyPr>
          <a:lstStyle/>
          <a:p>
            <a:pPr marL="0" lvl="0" indent="0">
              <a:buNone/>
            </a:pPr>
            <a:endParaRPr sz="2400" dirty="0"/>
          </a:p>
        </p:txBody>
      </p:sp>
      <p:grpSp>
        <p:nvGrpSpPr>
          <p:cNvPr id="152" name="Google Shape;152;p19"/>
          <p:cNvGrpSpPr/>
          <p:nvPr/>
        </p:nvGrpSpPr>
        <p:grpSpPr>
          <a:xfrm>
            <a:off x="6759209" y="507618"/>
            <a:ext cx="1645833" cy="1645812"/>
            <a:chOff x="6643075" y="3664250"/>
            <a:chExt cx="407950" cy="407975"/>
          </a:xfrm>
        </p:grpSpPr>
        <p:sp>
          <p:nvSpPr>
            <p:cNvPr id="153" name="Google Shape;15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9"/>
          <p:cNvGrpSpPr/>
          <p:nvPr/>
        </p:nvGrpSpPr>
        <p:grpSpPr>
          <a:xfrm rot="-587494">
            <a:off x="6662475" y="2367985"/>
            <a:ext cx="676638" cy="676644"/>
            <a:chOff x="576250" y="4319400"/>
            <a:chExt cx="442075" cy="442050"/>
          </a:xfrm>
        </p:grpSpPr>
        <p:sp>
          <p:nvSpPr>
            <p:cNvPr id="156" name="Google Shape;15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9"/>
          <p:cNvSpPr/>
          <p:nvPr/>
        </p:nvSpPr>
        <p:spPr>
          <a:xfrm>
            <a:off x="6365361"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2697415">
            <a:off x="8060604" y="2145273"/>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8369546" y="1932400"/>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279885">
            <a:off x="6187127" y="1628627"/>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7404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56FB-A6A4-4586-9CED-1B8A62E1155B}"/>
              </a:ext>
            </a:extLst>
          </p:cNvPr>
          <p:cNvSpPr>
            <a:spLocks noGrp="1"/>
          </p:cNvSpPr>
          <p:nvPr>
            <p:ph type="title"/>
          </p:nvPr>
        </p:nvSpPr>
        <p:spPr/>
        <p:txBody>
          <a:bodyPr/>
          <a:lstStyle/>
          <a:p>
            <a:pPr algn="r"/>
            <a:r>
              <a:rPr lang="en-IN" dirty="0"/>
              <a:t>Parachute Deployment</a:t>
            </a:r>
          </a:p>
        </p:txBody>
      </p:sp>
      <p:sp>
        <p:nvSpPr>
          <p:cNvPr id="3" name="Text Placeholder 2">
            <a:extLst>
              <a:ext uri="{FF2B5EF4-FFF2-40B4-BE49-F238E27FC236}">
                <a16:creationId xmlns:a16="http://schemas.microsoft.com/office/drawing/2014/main" id="{82D08048-7F51-477D-B5BE-CBB720848E9C}"/>
              </a:ext>
            </a:extLst>
          </p:cNvPr>
          <p:cNvSpPr>
            <a:spLocks noGrp="1"/>
          </p:cNvSpPr>
          <p:nvPr>
            <p:ph type="body" idx="1"/>
          </p:nvPr>
        </p:nvSpPr>
        <p:spPr>
          <a:xfrm>
            <a:off x="1104900" y="1277625"/>
            <a:ext cx="3931327" cy="3648300"/>
          </a:xfrm>
        </p:spPr>
        <p:txBody>
          <a:bodyPr/>
          <a:lstStyle/>
          <a:p>
            <a:r>
              <a:rPr lang="en-US" sz="2000" dirty="0"/>
              <a:t>Deployment of a parachute is defined as the process of extending the parachute canopy and suspension lines to a position at which satisfactory inflation can occur. </a:t>
            </a:r>
            <a:endParaRPr lang="en-IN" dirty="0"/>
          </a:p>
        </p:txBody>
      </p:sp>
      <p:sp>
        <p:nvSpPr>
          <p:cNvPr id="4" name="Slide Number Placeholder 3">
            <a:extLst>
              <a:ext uri="{FF2B5EF4-FFF2-40B4-BE49-F238E27FC236}">
                <a16:creationId xmlns:a16="http://schemas.microsoft.com/office/drawing/2014/main" id="{A3557ADE-17DF-4843-9C89-525696C9436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6" name="Picture 5">
            <a:extLst>
              <a:ext uri="{FF2B5EF4-FFF2-40B4-BE49-F238E27FC236}">
                <a16:creationId xmlns:a16="http://schemas.microsoft.com/office/drawing/2014/main" id="{300B0522-5078-4DDD-AE6B-241C3EEFD4D3}"/>
              </a:ext>
            </a:extLst>
          </p:cNvPr>
          <p:cNvPicPr>
            <a:picLocks noChangeAspect="1"/>
          </p:cNvPicPr>
          <p:nvPr/>
        </p:nvPicPr>
        <p:blipFill rotWithShape="1">
          <a:blip r:embed="rId2"/>
          <a:srcRect b="18757"/>
          <a:stretch/>
        </p:blipFill>
        <p:spPr>
          <a:xfrm>
            <a:off x="5036227" y="1584001"/>
            <a:ext cx="3767735" cy="30355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6775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5909-F62A-4EB6-AD5E-4A6F3C8D12C6}"/>
              </a:ext>
            </a:extLst>
          </p:cNvPr>
          <p:cNvSpPr>
            <a:spLocks noGrp="1"/>
          </p:cNvSpPr>
          <p:nvPr>
            <p:ph type="title"/>
          </p:nvPr>
        </p:nvSpPr>
        <p:spPr/>
        <p:txBody>
          <a:bodyPr/>
          <a:lstStyle/>
          <a:p>
            <a:pPr algn="r"/>
            <a:r>
              <a:rPr lang="en-IN" dirty="0"/>
              <a:t>Parachute Deployment</a:t>
            </a:r>
          </a:p>
        </p:txBody>
      </p:sp>
      <p:sp>
        <p:nvSpPr>
          <p:cNvPr id="3" name="Text Placeholder 2">
            <a:extLst>
              <a:ext uri="{FF2B5EF4-FFF2-40B4-BE49-F238E27FC236}">
                <a16:creationId xmlns:a16="http://schemas.microsoft.com/office/drawing/2014/main" id="{AC4D2C9F-D4AC-4E42-BF9F-86D8B3850BA0}"/>
              </a:ext>
            </a:extLst>
          </p:cNvPr>
          <p:cNvSpPr>
            <a:spLocks noGrp="1"/>
          </p:cNvSpPr>
          <p:nvPr>
            <p:ph type="body" idx="1"/>
          </p:nvPr>
        </p:nvSpPr>
        <p:spPr>
          <a:xfrm>
            <a:off x="1104900" y="1277625"/>
            <a:ext cx="4741606" cy="3648300"/>
          </a:xfrm>
        </p:spPr>
        <p:txBody>
          <a:bodyPr/>
          <a:lstStyle/>
          <a:p>
            <a:r>
              <a:rPr lang="en-US" sz="2000" dirty="0"/>
              <a:t>The parachute is made out of two durable, lightweight fabrics: polyester and nylon.</a:t>
            </a:r>
          </a:p>
          <a:p>
            <a:r>
              <a:rPr lang="en-US" sz="2000" dirty="0"/>
              <a:t>The triple bridle is made out of Kevlar, the same material used in bullet-proof vests.</a:t>
            </a:r>
          </a:p>
          <a:p>
            <a:r>
              <a:rPr lang="en-US" sz="2000" dirty="0"/>
              <a:t>Before launch, a team must tightly fold together the 48 suspension lines, three bridle lines, and the parachute.</a:t>
            </a:r>
          </a:p>
          <a:p>
            <a:endParaRPr lang="en-IN" sz="1600" dirty="0"/>
          </a:p>
        </p:txBody>
      </p:sp>
      <p:sp>
        <p:nvSpPr>
          <p:cNvPr id="4" name="Slide Number Placeholder 3">
            <a:extLst>
              <a:ext uri="{FF2B5EF4-FFF2-40B4-BE49-F238E27FC236}">
                <a16:creationId xmlns:a16="http://schemas.microsoft.com/office/drawing/2014/main" id="{CE4EFBD1-AA2B-4D90-B2F3-A78E36F06E9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6" name="Picture 5">
            <a:extLst>
              <a:ext uri="{FF2B5EF4-FFF2-40B4-BE49-F238E27FC236}">
                <a16:creationId xmlns:a16="http://schemas.microsoft.com/office/drawing/2014/main" id="{B985FED6-74BE-40D8-A1C2-C8B5D27AF37A}"/>
              </a:ext>
            </a:extLst>
          </p:cNvPr>
          <p:cNvPicPr>
            <a:picLocks noChangeAspect="1"/>
          </p:cNvPicPr>
          <p:nvPr/>
        </p:nvPicPr>
        <p:blipFill>
          <a:blip r:embed="rId2"/>
          <a:stretch>
            <a:fillRect/>
          </a:stretch>
        </p:blipFill>
        <p:spPr>
          <a:xfrm>
            <a:off x="5846506" y="1277625"/>
            <a:ext cx="3087329" cy="3087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4352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309" name="Google Shape;309;p36"/>
          <p:cNvSpPr txBox="1">
            <a:spLocks noGrp="1"/>
          </p:cNvSpPr>
          <p:nvPr>
            <p:ph type="ctrTitle" idx="4294967295"/>
          </p:nvPr>
        </p:nvSpPr>
        <p:spPr>
          <a:xfrm>
            <a:off x="1300245" y="3658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accent1"/>
                </a:solidFill>
              </a:rPr>
              <a:t>THANK </a:t>
            </a:r>
            <a:r>
              <a:rPr lang="en-IN" sz="6000" dirty="0">
                <a:solidFill>
                  <a:schemeClr val="accent1"/>
                </a:solidFill>
              </a:rPr>
              <a:t>YOU</a:t>
            </a:r>
            <a:r>
              <a:rPr lang="en" sz="6000" dirty="0">
                <a:solidFill>
                  <a:schemeClr val="accent1"/>
                </a:solidFill>
              </a:rPr>
              <a:t>!</a:t>
            </a:r>
            <a:endParaRPr sz="6000" dirty="0">
              <a:solidFill>
                <a:schemeClr val="accent1"/>
              </a:solidFill>
            </a:endParaRPr>
          </a:p>
        </p:txBody>
      </p:sp>
      <p:sp>
        <p:nvSpPr>
          <p:cNvPr id="310" name="Google Shape;310;p36"/>
          <p:cNvSpPr txBox="1">
            <a:spLocks noGrp="1"/>
          </p:cNvSpPr>
          <p:nvPr>
            <p:ph type="subTitle" idx="4294967295"/>
          </p:nvPr>
        </p:nvSpPr>
        <p:spPr>
          <a:xfrm>
            <a:off x="979500" y="1660584"/>
            <a:ext cx="7185000" cy="11598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IN" sz="2800" b="1" dirty="0">
                <a:solidFill>
                  <a:schemeClr val="accent2">
                    <a:lumMod val="75000"/>
                  </a:schemeClr>
                </a:solidFill>
              </a:rPr>
              <a:t>Group 0</a:t>
            </a:r>
          </a:p>
          <a:p>
            <a:pPr marL="0" lvl="0" indent="0" algn="r" rtl="0">
              <a:spcBef>
                <a:spcPts val="600"/>
              </a:spcBef>
              <a:spcAft>
                <a:spcPts val="0"/>
              </a:spcAft>
              <a:buNone/>
            </a:pPr>
            <a:r>
              <a:rPr lang="en-IN" sz="1800" b="1" dirty="0" err="1">
                <a:solidFill>
                  <a:schemeClr val="lt1"/>
                </a:solidFill>
              </a:rPr>
              <a:t>Sidhant</a:t>
            </a:r>
            <a:r>
              <a:rPr lang="en-IN" sz="1800" b="1" dirty="0">
                <a:solidFill>
                  <a:schemeClr val="lt1"/>
                </a:solidFill>
              </a:rPr>
              <a:t> Kumar Raut</a:t>
            </a:r>
          </a:p>
          <a:p>
            <a:pPr marL="0" lvl="0" indent="0" algn="r" rtl="0">
              <a:spcBef>
                <a:spcPts val="600"/>
              </a:spcBef>
              <a:spcAft>
                <a:spcPts val="0"/>
              </a:spcAft>
              <a:buNone/>
            </a:pPr>
            <a:r>
              <a:rPr lang="en-IN" sz="1800" b="1" dirty="0" err="1">
                <a:solidFill>
                  <a:schemeClr val="lt1"/>
                </a:solidFill>
              </a:rPr>
              <a:t>Subhankar</a:t>
            </a:r>
            <a:r>
              <a:rPr lang="en-IN" sz="1800" b="1" dirty="0">
                <a:solidFill>
                  <a:schemeClr val="lt1"/>
                </a:solidFill>
              </a:rPr>
              <a:t> Das</a:t>
            </a:r>
          </a:p>
          <a:p>
            <a:pPr marL="0" lvl="0" indent="0" algn="r" rtl="0">
              <a:spcBef>
                <a:spcPts val="600"/>
              </a:spcBef>
              <a:spcAft>
                <a:spcPts val="0"/>
              </a:spcAft>
              <a:buNone/>
            </a:pPr>
            <a:r>
              <a:rPr lang="en-IN" sz="1800" b="1" dirty="0" err="1">
                <a:solidFill>
                  <a:schemeClr val="lt1"/>
                </a:solidFill>
              </a:rPr>
              <a:t>Jyostsana</a:t>
            </a:r>
            <a:r>
              <a:rPr lang="en-IN" sz="1800" b="1" dirty="0">
                <a:solidFill>
                  <a:schemeClr val="lt1"/>
                </a:solidFill>
              </a:rPr>
              <a:t> Kumari Gupta</a:t>
            </a:r>
          </a:p>
          <a:p>
            <a:pPr marL="0" lvl="0" indent="0" algn="r" rtl="0">
              <a:spcBef>
                <a:spcPts val="600"/>
              </a:spcBef>
              <a:spcAft>
                <a:spcPts val="0"/>
              </a:spcAft>
              <a:buNone/>
            </a:pPr>
            <a:r>
              <a:rPr lang="en-IN" sz="1800" b="1" dirty="0">
                <a:solidFill>
                  <a:schemeClr val="lt1"/>
                </a:solidFill>
              </a:rPr>
              <a:t>Sudhanshu </a:t>
            </a:r>
            <a:r>
              <a:rPr lang="en-IN" sz="1800" b="1" dirty="0" err="1">
                <a:solidFill>
                  <a:schemeClr val="lt1"/>
                </a:solidFill>
              </a:rPr>
              <a:t>Panigrahi</a:t>
            </a:r>
            <a:endParaRPr lang="en-IN" sz="1800" b="1" dirty="0">
              <a:solidFill>
                <a:schemeClr val="lt1"/>
              </a:solidFill>
            </a:endParaRPr>
          </a:p>
          <a:p>
            <a:pPr marL="0" lvl="0" indent="0" algn="r" rtl="0">
              <a:spcBef>
                <a:spcPts val="600"/>
              </a:spcBef>
              <a:spcAft>
                <a:spcPts val="0"/>
              </a:spcAft>
              <a:buNone/>
            </a:pPr>
            <a:r>
              <a:rPr lang="en-IN" sz="1800" b="1" dirty="0" err="1">
                <a:solidFill>
                  <a:schemeClr val="lt1"/>
                </a:solidFill>
              </a:rPr>
              <a:t>Akankshya</a:t>
            </a:r>
            <a:r>
              <a:rPr lang="en-IN" sz="1800" b="1" dirty="0">
                <a:solidFill>
                  <a:schemeClr val="lt1"/>
                </a:solidFill>
              </a:rPr>
              <a:t> Pradhan</a:t>
            </a:r>
          </a:p>
          <a:p>
            <a:pPr marL="0" lvl="0" indent="0" algn="r" rtl="0">
              <a:spcBef>
                <a:spcPts val="600"/>
              </a:spcBef>
              <a:spcAft>
                <a:spcPts val="0"/>
              </a:spcAft>
              <a:buNone/>
            </a:pPr>
            <a:r>
              <a:rPr lang="en-IN" sz="1800" b="1" dirty="0" err="1">
                <a:solidFill>
                  <a:schemeClr val="lt1"/>
                </a:solidFill>
              </a:rPr>
              <a:t>Subashree</a:t>
            </a:r>
            <a:r>
              <a:rPr lang="en-IN" sz="1800" b="1" dirty="0">
                <a:solidFill>
                  <a:schemeClr val="lt1"/>
                </a:solidFill>
              </a:rPr>
              <a:t> Dash</a:t>
            </a:r>
          </a:p>
          <a:p>
            <a:pPr marL="0" lvl="0" indent="0" algn="r" rtl="0">
              <a:spcBef>
                <a:spcPts val="600"/>
              </a:spcBef>
              <a:spcAft>
                <a:spcPts val="0"/>
              </a:spcAft>
              <a:buNone/>
            </a:pPr>
            <a:r>
              <a:rPr lang="en-IN" sz="1800" b="1" dirty="0">
                <a:solidFill>
                  <a:schemeClr val="lt1"/>
                </a:solidFill>
              </a:rPr>
              <a:t>Aryan Patel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F934CA3E-DA70-444A-A1C2-FD9302B76477}"/>
              </a:ext>
            </a:extLst>
          </p:cNvPr>
          <p:cNvSpPr>
            <a:spLocks noGrp="1"/>
          </p:cNvSpPr>
          <p:nvPr>
            <p:ph type="title"/>
          </p:nvPr>
        </p:nvSpPr>
        <p:spPr/>
        <p:txBody>
          <a:bodyPr/>
          <a:lstStyle/>
          <a:p>
            <a:pPr algn="r"/>
            <a:r>
              <a:rPr lang="en-IN" dirty="0"/>
              <a:t>Topics Covered</a:t>
            </a:r>
          </a:p>
        </p:txBody>
      </p:sp>
      <p:sp>
        <p:nvSpPr>
          <p:cNvPr id="51" name="Text Placeholder 50">
            <a:extLst>
              <a:ext uri="{FF2B5EF4-FFF2-40B4-BE49-F238E27FC236}">
                <a16:creationId xmlns:a16="http://schemas.microsoft.com/office/drawing/2014/main" id="{1BFE42F6-4DEF-4DD5-B7B6-A395350982FF}"/>
              </a:ext>
            </a:extLst>
          </p:cNvPr>
          <p:cNvSpPr>
            <a:spLocks noGrp="1"/>
          </p:cNvSpPr>
          <p:nvPr>
            <p:ph type="body" idx="1"/>
          </p:nvPr>
        </p:nvSpPr>
        <p:spPr>
          <a:xfrm>
            <a:off x="3647767" y="1130635"/>
            <a:ext cx="5275007" cy="3648300"/>
          </a:xfrm>
        </p:spPr>
        <p:txBody>
          <a:bodyPr/>
          <a:lstStyle/>
          <a:p>
            <a:pPr marL="552450" indent="-514350">
              <a:buFont typeface="+mj-lt"/>
              <a:buAutoNum type="arabicPeriod"/>
            </a:pPr>
            <a:r>
              <a:rPr lang="en-IN" sz="2400" dirty="0"/>
              <a:t>Brief History and Modernisation of Rocket.</a:t>
            </a:r>
          </a:p>
          <a:p>
            <a:pPr marL="552450" indent="-514350">
              <a:buFont typeface="+mj-lt"/>
              <a:buAutoNum type="arabicPeriod"/>
            </a:pPr>
            <a:r>
              <a:rPr lang="en-IN" sz="2400" dirty="0"/>
              <a:t>Important Laws and Equations.</a:t>
            </a:r>
          </a:p>
          <a:p>
            <a:pPr marL="552450" indent="-514350">
              <a:buFont typeface="+mj-lt"/>
              <a:buAutoNum type="arabicPeriod"/>
            </a:pPr>
            <a:r>
              <a:rPr lang="en-IN" sz="2400" dirty="0"/>
              <a:t>Propellent and it’s type.</a:t>
            </a:r>
          </a:p>
          <a:p>
            <a:pPr marL="552450" indent="-514350">
              <a:buFont typeface="+mj-lt"/>
              <a:buAutoNum type="arabicPeriod"/>
            </a:pPr>
            <a:r>
              <a:rPr lang="en-IN" sz="2400" dirty="0"/>
              <a:t>Nozzle and Combustion Process.</a:t>
            </a:r>
          </a:p>
          <a:p>
            <a:pPr marL="552450" indent="-514350">
              <a:buFont typeface="+mj-lt"/>
              <a:buAutoNum type="arabicPeriod"/>
            </a:pPr>
            <a:r>
              <a:rPr lang="en-IN" sz="2400" dirty="0"/>
              <a:t>Model Rocket.</a:t>
            </a:r>
          </a:p>
          <a:p>
            <a:pPr marL="552450" indent="-514350">
              <a:buFont typeface="+mj-lt"/>
              <a:buAutoNum type="arabicPeriod"/>
            </a:pPr>
            <a:r>
              <a:rPr lang="en-IN" sz="2400" dirty="0"/>
              <a:t>Stability of a Rocket.</a:t>
            </a:r>
          </a:p>
          <a:p>
            <a:pPr marL="552450" indent="-514350">
              <a:buFont typeface="+mj-lt"/>
              <a:buAutoNum type="arabicPeriod"/>
            </a:pPr>
            <a:r>
              <a:rPr lang="en-IN" sz="2400" dirty="0"/>
              <a:t>Parachute Deployment.</a:t>
            </a:r>
          </a:p>
        </p:txBody>
      </p:sp>
      <p:sp>
        <p:nvSpPr>
          <p:cNvPr id="4" name="Slide Number Placeholder 3">
            <a:extLst>
              <a:ext uri="{FF2B5EF4-FFF2-40B4-BE49-F238E27FC236}">
                <a16:creationId xmlns:a16="http://schemas.microsoft.com/office/drawing/2014/main" id="{17A033D8-3718-4832-8AAF-0ACA85F1C9CA}"/>
              </a:ext>
            </a:extLst>
          </p:cNvPr>
          <p:cNvSpPr>
            <a:spLocks noGrp="1"/>
          </p:cNvSpPr>
          <p:nvPr>
            <p:ph type="sldNum" idx="12"/>
          </p:nvPr>
        </p:nvSpPr>
        <p:spPr/>
        <p:txBody>
          <a:bodyPr/>
          <a:lstStyle/>
          <a:p>
            <a:pPr marL="0" lvl="0" indent="0" algn="ctr" rtl="0">
              <a:spcBef>
                <a:spcPts val="0"/>
              </a:spcBef>
              <a:spcAft>
                <a:spcPts val="0"/>
              </a:spcAft>
              <a:buNone/>
            </a:pPr>
            <a:endParaRPr lang="en" dirty="0"/>
          </a:p>
        </p:txBody>
      </p:sp>
      <p:sp>
        <p:nvSpPr>
          <p:cNvPr id="66" name="Freeform: Shape 65">
            <a:hlinkClick r:id="rId2" action="ppaction://hlinksldjump"/>
            <a:extLst>
              <a:ext uri="{FF2B5EF4-FFF2-40B4-BE49-F238E27FC236}">
                <a16:creationId xmlns:a16="http://schemas.microsoft.com/office/drawing/2014/main" id="{FF1127C7-623D-42E9-991B-D4A35B0A2255}"/>
              </a:ext>
            </a:extLst>
          </p:cNvPr>
          <p:cNvSpPr/>
          <p:nvPr/>
        </p:nvSpPr>
        <p:spPr>
          <a:xfrm rot="5400000">
            <a:off x="861456" y="1946478"/>
            <a:ext cx="5143500" cy="1250545"/>
          </a:xfrm>
          <a:custGeom>
            <a:avLst/>
            <a:gdLst>
              <a:gd name="connsiteX0" fmla="*/ 0 w 5143500"/>
              <a:gd name="connsiteY0" fmla="*/ 1250545 h 1250545"/>
              <a:gd name="connsiteX1" fmla="*/ 0 w 5143500"/>
              <a:gd name="connsiteY1" fmla="*/ 749100 h 1250545"/>
              <a:gd name="connsiteX2" fmla="*/ 4408761 w 5143500"/>
              <a:gd name="connsiteY2" fmla="*/ 749100 h 1250545"/>
              <a:gd name="connsiteX3" fmla="*/ 4775961 w 5143500"/>
              <a:gd name="connsiteY3" fmla="*/ 0 h 1250545"/>
              <a:gd name="connsiteX4" fmla="*/ 5143161 w 5143500"/>
              <a:gd name="connsiteY4" fmla="*/ 749100 h 1250545"/>
              <a:gd name="connsiteX5" fmla="*/ 5143500 w 5143500"/>
              <a:gd name="connsiteY5" fmla="*/ 749100 h 1250545"/>
              <a:gd name="connsiteX6" fmla="*/ 5143500 w 5143500"/>
              <a:gd name="connsiteY6" fmla="*/ 1250545 h 125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0" h="1250545">
                <a:moveTo>
                  <a:pt x="0" y="1250545"/>
                </a:moveTo>
                <a:lnTo>
                  <a:pt x="0" y="749100"/>
                </a:lnTo>
                <a:lnTo>
                  <a:pt x="4408761" y="749100"/>
                </a:lnTo>
                <a:lnTo>
                  <a:pt x="4775961" y="0"/>
                </a:lnTo>
                <a:lnTo>
                  <a:pt x="5143161" y="749100"/>
                </a:lnTo>
                <a:lnTo>
                  <a:pt x="5143500" y="749100"/>
                </a:lnTo>
                <a:lnTo>
                  <a:pt x="5143500" y="1250545"/>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reeform: Shape 66">
            <a:hlinkClick r:id="rId3" action="ppaction://hlinksldjump"/>
            <a:extLst>
              <a:ext uri="{FF2B5EF4-FFF2-40B4-BE49-F238E27FC236}">
                <a16:creationId xmlns:a16="http://schemas.microsoft.com/office/drawing/2014/main" id="{21201E8B-170A-4961-B586-B2837E03498A}"/>
              </a:ext>
            </a:extLst>
          </p:cNvPr>
          <p:cNvSpPr/>
          <p:nvPr/>
        </p:nvSpPr>
        <p:spPr>
          <a:xfrm rot="5400000">
            <a:off x="369819" y="1956286"/>
            <a:ext cx="5143500" cy="1230929"/>
          </a:xfrm>
          <a:custGeom>
            <a:avLst/>
            <a:gdLst>
              <a:gd name="connsiteX0" fmla="*/ 0 w 5143500"/>
              <a:gd name="connsiteY0" fmla="*/ 1230929 h 1230929"/>
              <a:gd name="connsiteX1" fmla="*/ 0 w 5143500"/>
              <a:gd name="connsiteY1" fmla="*/ 729484 h 1230929"/>
              <a:gd name="connsiteX2" fmla="*/ 3683640 w 5143500"/>
              <a:gd name="connsiteY2" fmla="*/ 729484 h 1230929"/>
              <a:gd name="connsiteX3" fmla="*/ 4041224 w 5143500"/>
              <a:gd name="connsiteY3" fmla="*/ 0 h 1230929"/>
              <a:gd name="connsiteX4" fmla="*/ 4398809 w 5143500"/>
              <a:gd name="connsiteY4" fmla="*/ 729484 h 1230929"/>
              <a:gd name="connsiteX5" fmla="*/ 5143500 w 5143500"/>
              <a:gd name="connsiteY5" fmla="*/ 729484 h 1230929"/>
              <a:gd name="connsiteX6" fmla="*/ 5143500 w 5143500"/>
              <a:gd name="connsiteY6" fmla="*/ 1230929 h 123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0" h="1230929">
                <a:moveTo>
                  <a:pt x="0" y="1230929"/>
                </a:moveTo>
                <a:lnTo>
                  <a:pt x="0" y="729484"/>
                </a:lnTo>
                <a:lnTo>
                  <a:pt x="3683640" y="729484"/>
                </a:lnTo>
                <a:lnTo>
                  <a:pt x="4041224" y="0"/>
                </a:lnTo>
                <a:lnTo>
                  <a:pt x="4398809" y="729484"/>
                </a:lnTo>
                <a:lnTo>
                  <a:pt x="5143500" y="729484"/>
                </a:lnTo>
                <a:lnTo>
                  <a:pt x="5143500" y="1230929"/>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Shape 67">
            <a:hlinkClick r:id="rId4" action="ppaction://hlinksldjump"/>
            <a:extLst>
              <a:ext uri="{FF2B5EF4-FFF2-40B4-BE49-F238E27FC236}">
                <a16:creationId xmlns:a16="http://schemas.microsoft.com/office/drawing/2014/main" id="{2763D44A-75A9-4133-99B0-1C04BC76B0D5}"/>
              </a:ext>
            </a:extLst>
          </p:cNvPr>
          <p:cNvSpPr/>
          <p:nvPr/>
        </p:nvSpPr>
        <p:spPr>
          <a:xfrm rot="5400000">
            <a:off x="-112983" y="1957258"/>
            <a:ext cx="5143500" cy="1228984"/>
          </a:xfrm>
          <a:custGeom>
            <a:avLst/>
            <a:gdLst>
              <a:gd name="connsiteX0" fmla="*/ 0 w 5143500"/>
              <a:gd name="connsiteY0" fmla="*/ 1228984 h 1228984"/>
              <a:gd name="connsiteX1" fmla="*/ 0 w 5143500"/>
              <a:gd name="connsiteY1" fmla="*/ 727539 h 1228984"/>
              <a:gd name="connsiteX2" fmla="*/ 2949855 w 5143500"/>
              <a:gd name="connsiteY2" fmla="*/ 727539 h 1228984"/>
              <a:gd name="connsiteX3" fmla="*/ 3306486 w 5143500"/>
              <a:gd name="connsiteY3" fmla="*/ 0 h 1228984"/>
              <a:gd name="connsiteX4" fmla="*/ 3663117 w 5143500"/>
              <a:gd name="connsiteY4" fmla="*/ 727539 h 1228984"/>
              <a:gd name="connsiteX5" fmla="*/ 5143500 w 5143500"/>
              <a:gd name="connsiteY5" fmla="*/ 727539 h 1228984"/>
              <a:gd name="connsiteX6" fmla="*/ 5143500 w 5143500"/>
              <a:gd name="connsiteY6" fmla="*/ 1228984 h 12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0" h="1228984">
                <a:moveTo>
                  <a:pt x="0" y="1228984"/>
                </a:moveTo>
                <a:lnTo>
                  <a:pt x="0" y="727539"/>
                </a:lnTo>
                <a:lnTo>
                  <a:pt x="2949855" y="727539"/>
                </a:lnTo>
                <a:lnTo>
                  <a:pt x="3306486" y="0"/>
                </a:lnTo>
                <a:lnTo>
                  <a:pt x="3663117" y="727539"/>
                </a:lnTo>
                <a:lnTo>
                  <a:pt x="5143500" y="727539"/>
                </a:lnTo>
                <a:lnTo>
                  <a:pt x="5143500" y="1228984"/>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Freeform: Shape 68">
            <a:hlinkClick r:id="rId5" action="ppaction://hlinksldjump"/>
            <a:extLst>
              <a:ext uri="{FF2B5EF4-FFF2-40B4-BE49-F238E27FC236}">
                <a16:creationId xmlns:a16="http://schemas.microsoft.com/office/drawing/2014/main" id="{80D0831A-7C7C-49F2-95FB-50A83E025847}"/>
              </a:ext>
            </a:extLst>
          </p:cNvPr>
          <p:cNvSpPr/>
          <p:nvPr/>
        </p:nvSpPr>
        <p:spPr>
          <a:xfrm rot="5400000">
            <a:off x="-595784" y="1958231"/>
            <a:ext cx="5143500" cy="1227039"/>
          </a:xfrm>
          <a:custGeom>
            <a:avLst/>
            <a:gdLst>
              <a:gd name="connsiteX0" fmla="*/ 0 w 5143500"/>
              <a:gd name="connsiteY0" fmla="*/ 1227039 h 1227039"/>
              <a:gd name="connsiteX1" fmla="*/ 0 w 5143500"/>
              <a:gd name="connsiteY1" fmla="*/ 725594 h 1227039"/>
              <a:gd name="connsiteX2" fmla="*/ 2216071 w 5143500"/>
              <a:gd name="connsiteY2" fmla="*/ 725594 h 1227039"/>
              <a:gd name="connsiteX3" fmla="*/ 2571748 w 5143500"/>
              <a:gd name="connsiteY3" fmla="*/ 0 h 1227039"/>
              <a:gd name="connsiteX4" fmla="*/ 2927426 w 5143500"/>
              <a:gd name="connsiteY4" fmla="*/ 725594 h 1227039"/>
              <a:gd name="connsiteX5" fmla="*/ 5143500 w 5143500"/>
              <a:gd name="connsiteY5" fmla="*/ 725594 h 1227039"/>
              <a:gd name="connsiteX6" fmla="*/ 5143500 w 5143500"/>
              <a:gd name="connsiteY6" fmla="*/ 1227039 h 122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0" h="1227039">
                <a:moveTo>
                  <a:pt x="0" y="1227039"/>
                </a:moveTo>
                <a:lnTo>
                  <a:pt x="0" y="725594"/>
                </a:lnTo>
                <a:lnTo>
                  <a:pt x="2216071" y="725594"/>
                </a:lnTo>
                <a:lnTo>
                  <a:pt x="2571748" y="0"/>
                </a:lnTo>
                <a:lnTo>
                  <a:pt x="2927426" y="725594"/>
                </a:lnTo>
                <a:lnTo>
                  <a:pt x="5143500" y="725594"/>
                </a:lnTo>
                <a:lnTo>
                  <a:pt x="5143500" y="1227039"/>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Freeform: Shape 69">
            <a:hlinkClick r:id="rId6" action="ppaction://hlinksldjump"/>
            <a:extLst>
              <a:ext uri="{FF2B5EF4-FFF2-40B4-BE49-F238E27FC236}">
                <a16:creationId xmlns:a16="http://schemas.microsoft.com/office/drawing/2014/main" id="{41E3AE4B-1C23-419D-BB24-A39BB2C18DDE}"/>
              </a:ext>
            </a:extLst>
          </p:cNvPr>
          <p:cNvSpPr/>
          <p:nvPr/>
        </p:nvSpPr>
        <p:spPr>
          <a:xfrm rot="5400000">
            <a:off x="-1064371" y="1959203"/>
            <a:ext cx="5143500" cy="1225094"/>
          </a:xfrm>
          <a:custGeom>
            <a:avLst/>
            <a:gdLst>
              <a:gd name="connsiteX0" fmla="*/ 0 w 5143500"/>
              <a:gd name="connsiteY0" fmla="*/ 1225094 h 1225094"/>
              <a:gd name="connsiteX1" fmla="*/ 0 w 5143500"/>
              <a:gd name="connsiteY1" fmla="*/ 723649 h 1225094"/>
              <a:gd name="connsiteX2" fmla="*/ 1482287 w 5143500"/>
              <a:gd name="connsiteY2" fmla="*/ 723649 h 1225094"/>
              <a:gd name="connsiteX3" fmla="*/ 1837011 w 5143500"/>
              <a:gd name="connsiteY3" fmla="*/ 0 h 1225094"/>
              <a:gd name="connsiteX4" fmla="*/ 2191735 w 5143500"/>
              <a:gd name="connsiteY4" fmla="*/ 723649 h 1225094"/>
              <a:gd name="connsiteX5" fmla="*/ 5143500 w 5143500"/>
              <a:gd name="connsiteY5" fmla="*/ 723649 h 1225094"/>
              <a:gd name="connsiteX6" fmla="*/ 5143500 w 5143500"/>
              <a:gd name="connsiteY6" fmla="*/ 1225094 h 122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0" h="1225094">
                <a:moveTo>
                  <a:pt x="0" y="1225094"/>
                </a:moveTo>
                <a:lnTo>
                  <a:pt x="0" y="723649"/>
                </a:lnTo>
                <a:lnTo>
                  <a:pt x="1482287" y="723649"/>
                </a:lnTo>
                <a:lnTo>
                  <a:pt x="1837011" y="0"/>
                </a:lnTo>
                <a:lnTo>
                  <a:pt x="2191735" y="723649"/>
                </a:lnTo>
                <a:lnTo>
                  <a:pt x="5143500" y="723649"/>
                </a:lnTo>
                <a:lnTo>
                  <a:pt x="5143500" y="1225094"/>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Freeform: Shape 70">
            <a:hlinkClick r:id="rId7" action="ppaction://hlinksldjump"/>
            <a:extLst>
              <a:ext uri="{FF2B5EF4-FFF2-40B4-BE49-F238E27FC236}">
                <a16:creationId xmlns:a16="http://schemas.microsoft.com/office/drawing/2014/main" id="{598EE832-8200-43B3-A9D9-D4923E03EB58}"/>
              </a:ext>
            </a:extLst>
          </p:cNvPr>
          <p:cNvSpPr/>
          <p:nvPr/>
        </p:nvSpPr>
        <p:spPr>
          <a:xfrm rot="5400000">
            <a:off x="-1547172" y="1960176"/>
            <a:ext cx="5143500" cy="1223149"/>
          </a:xfrm>
          <a:custGeom>
            <a:avLst/>
            <a:gdLst>
              <a:gd name="connsiteX0" fmla="*/ 0 w 5143500"/>
              <a:gd name="connsiteY0" fmla="*/ 1223149 h 1223149"/>
              <a:gd name="connsiteX1" fmla="*/ 0 w 5143500"/>
              <a:gd name="connsiteY1" fmla="*/ 721704 h 1223149"/>
              <a:gd name="connsiteX2" fmla="*/ 748503 w 5143500"/>
              <a:gd name="connsiteY2" fmla="*/ 721704 h 1223149"/>
              <a:gd name="connsiteX3" fmla="*/ 1102274 w 5143500"/>
              <a:gd name="connsiteY3" fmla="*/ 0 h 1223149"/>
              <a:gd name="connsiteX4" fmla="*/ 1456045 w 5143500"/>
              <a:gd name="connsiteY4" fmla="*/ 721704 h 1223149"/>
              <a:gd name="connsiteX5" fmla="*/ 5143500 w 5143500"/>
              <a:gd name="connsiteY5" fmla="*/ 721704 h 1223149"/>
              <a:gd name="connsiteX6" fmla="*/ 5143500 w 5143500"/>
              <a:gd name="connsiteY6" fmla="*/ 1223149 h 122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0" h="1223149">
                <a:moveTo>
                  <a:pt x="0" y="1223149"/>
                </a:moveTo>
                <a:lnTo>
                  <a:pt x="0" y="721704"/>
                </a:lnTo>
                <a:lnTo>
                  <a:pt x="748503" y="721704"/>
                </a:lnTo>
                <a:lnTo>
                  <a:pt x="1102274" y="0"/>
                </a:lnTo>
                <a:lnTo>
                  <a:pt x="1456045" y="721704"/>
                </a:lnTo>
                <a:lnTo>
                  <a:pt x="5143500" y="721704"/>
                </a:lnTo>
                <a:lnTo>
                  <a:pt x="5143500" y="1223149"/>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Freeform: Shape 71">
            <a:hlinkClick r:id="rId8" action="ppaction://hlinksldjump"/>
            <a:extLst>
              <a:ext uri="{FF2B5EF4-FFF2-40B4-BE49-F238E27FC236}">
                <a16:creationId xmlns:a16="http://schemas.microsoft.com/office/drawing/2014/main" id="{71D170D7-EB8F-44A8-A90D-16DEADAAD903}"/>
              </a:ext>
            </a:extLst>
          </p:cNvPr>
          <p:cNvSpPr/>
          <p:nvPr/>
        </p:nvSpPr>
        <p:spPr>
          <a:xfrm rot="5400000">
            <a:off x="-2029974" y="1961148"/>
            <a:ext cx="5143500" cy="1221204"/>
          </a:xfrm>
          <a:custGeom>
            <a:avLst/>
            <a:gdLst>
              <a:gd name="connsiteX0" fmla="*/ 0 w 5143500"/>
              <a:gd name="connsiteY0" fmla="*/ 1221204 h 1221204"/>
              <a:gd name="connsiteX1" fmla="*/ 0 w 5143500"/>
              <a:gd name="connsiteY1" fmla="*/ 719759 h 1221204"/>
              <a:gd name="connsiteX2" fmla="*/ 14720 w 5143500"/>
              <a:gd name="connsiteY2" fmla="*/ 719759 h 1221204"/>
              <a:gd name="connsiteX3" fmla="*/ 367537 w 5143500"/>
              <a:gd name="connsiteY3" fmla="*/ 0 h 1221204"/>
              <a:gd name="connsiteX4" fmla="*/ 720354 w 5143500"/>
              <a:gd name="connsiteY4" fmla="*/ 719759 h 1221204"/>
              <a:gd name="connsiteX5" fmla="*/ 5143500 w 5143500"/>
              <a:gd name="connsiteY5" fmla="*/ 719759 h 1221204"/>
              <a:gd name="connsiteX6" fmla="*/ 5143500 w 5143500"/>
              <a:gd name="connsiteY6" fmla="*/ 1221204 h 122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0" h="1221204">
                <a:moveTo>
                  <a:pt x="0" y="1221204"/>
                </a:moveTo>
                <a:lnTo>
                  <a:pt x="0" y="719759"/>
                </a:lnTo>
                <a:lnTo>
                  <a:pt x="14720" y="719759"/>
                </a:lnTo>
                <a:lnTo>
                  <a:pt x="367537" y="0"/>
                </a:lnTo>
                <a:lnTo>
                  <a:pt x="720354" y="719759"/>
                </a:lnTo>
                <a:lnTo>
                  <a:pt x="5143500" y="719759"/>
                </a:lnTo>
                <a:lnTo>
                  <a:pt x="5143500" y="12212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TextBox 72">
            <a:extLst>
              <a:ext uri="{FF2B5EF4-FFF2-40B4-BE49-F238E27FC236}">
                <a16:creationId xmlns:a16="http://schemas.microsoft.com/office/drawing/2014/main" id="{428A1BF6-EB79-4768-95C8-58AD3A49071F}"/>
              </a:ext>
            </a:extLst>
          </p:cNvPr>
          <p:cNvSpPr txBox="1"/>
          <p:nvPr/>
        </p:nvSpPr>
        <p:spPr>
          <a:xfrm>
            <a:off x="3172312" y="4486547"/>
            <a:ext cx="253888" cy="584775"/>
          </a:xfrm>
          <a:prstGeom prst="rect">
            <a:avLst/>
          </a:prstGeom>
          <a:noFill/>
        </p:spPr>
        <p:txBody>
          <a:bodyPr wrap="square" rtlCol="0">
            <a:spAutoFit/>
          </a:bodyPr>
          <a:lstStyle/>
          <a:p>
            <a:r>
              <a:rPr lang="en-IN" sz="3200" dirty="0">
                <a:solidFill>
                  <a:schemeClr val="bg1"/>
                </a:solidFill>
                <a:latin typeface="Arial Black" panose="020B0A04020102020204" pitchFamily="34" charset="0"/>
              </a:rPr>
              <a:t>7</a:t>
            </a:r>
          </a:p>
        </p:txBody>
      </p:sp>
      <p:sp>
        <p:nvSpPr>
          <p:cNvPr id="74" name="TextBox 73">
            <a:extLst>
              <a:ext uri="{FF2B5EF4-FFF2-40B4-BE49-F238E27FC236}">
                <a16:creationId xmlns:a16="http://schemas.microsoft.com/office/drawing/2014/main" id="{19A1FD04-8B85-417F-8D68-CCAE61A198F0}"/>
              </a:ext>
            </a:extLst>
          </p:cNvPr>
          <p:cNvSpPr txBox="1"/>
          <p:nvPr/>
        </p:nvSpPr>
        <p:spPr>
          <a:xfrm>
            <a:off x="2683447" y="3741876"/>
            <a:ext cx="261436" cy="584775"/>
          </a:xfrm>
          <a:prstGeom prst="rect">
            <a:avLst/>
          </a:prstGeom>
          <a:noFill/>
        </p:spPr>
        <p:txBody>
          <a:bodyPr wrap="square" rtlCol="0">
            <a:spAutoFit/>
          </a:bodyPr>
          <a:lstStyle/>
          <a:p>
            <a:r>
              <a:rPr lang="en-IN" sz="3200" dirty="0">
                <a:solidFill>
                  <a:schemeClr val="bg1"/>
                </a:solidFill>
                <a:latin typeface="Arial Black" panose="020B0A04020102020204" pitchFamily="34" charset="0"/>
              </a:rPr>
              <a:t>6</a:t>
            </a:r>
          </a:p>
        </p:txBody>
      </p:sp>
      <p:sp>
        <p:nvSpPr>
          <p:cNvPr id="75" name="TextBox 74">
            <a:extLst>
              <a:ext uri="{FF2B5EF4-FFF2-40B4-BE49-F238E27FC236}">
                <a16:creationId xmlns:a16="http://schemas.microsoft.com/office/drawing/2014/main" id="{2D1E1760-E29E-44BC-9A93-4519499FF807}"/>
              </a:ext>
            </a:extLst>
          </p:cNvPr>
          <p:cNvSpPr txBox="1"/>
          <p:nvPr/>
        </p:nvSpPr>
        <p:spPr>
          <a:xfrm>
            <a:off x="2216879" y="3048000"/>
            <a:ext cx="261438" cy="584775"/>
          </a:xfrm>
          <a:prstGeom prst="rect">
            <a:avLst/>
          </a:prstGeom>
          <a:noFill/>
        </p:spPr>
        <p:txBody>
          <a:bodyPr wrap="square" rtlCol="0">
            <a:spAutoFit/>
          </a:bodyPr>
          <a:lstStyle/>
          <a:p>
            <a:r>
              <a:rPr lang="en-IN" sz="3200" dirty="0">
                <a:solidFill>
                  <a:schemeClr val="bg1"/>
                </a:solidFill>
                <a:latin typeface="Arial Black" panose="020B0A04020102020204" pitchFamily="34" charset="0"/>
              </a:rPr>
              <a:t>5</a:t>
            </a:r>
          </a:p>
        </p:txBody>
      </p:sp>
      <p:sp>
        <p:nvSpPr>
          <p:cNvPr id="76" name="TextBox 75">
            <a:extLst>
              <a:ext uri="{FF2B5EF4-FFF2-40B4-BE49-F238E27FC236}">
                <a16:creationId xmlns:a16="http://schemas.microsoft.com/office/drawing/2014/main" id="{FFBC0DE5-2ED4-42BD-9BA6-A0E6ACCF9EFB}"/>
              </a:ext>
            </a:extLst>
          </p:cNvPr>
          <p:cNvSpPr txBox="1"/>
          <p:nvPr/>
        </p:nvSpPr>
        <p:spPr>
          <a:xfrm>
            <a:off x="1774364" y="2279362"/>
            <a:ext cx="293066" cy="584775"/>
          </a:xfrm>
          <a:prstGeom prst="rect">
            <a:avLst/>
          </a:prstGeom>
          <a:noFill/>
        </p:spPr>
        <p:txBody>
          <a:bodyPr wrap="square" rtlCol="0">
            <a:spAutoFit/>
          </a:bodyPr>
          <a:lstStyle/>
          <a:p>
            <a:r>
              <a:rPr lang="en-IN" sz="3200" dirty="0">
                <a:solidFill>
                  <a:schemeClr val="bg1"/>
                </a:solidFill>
                <a:latin typeface="Arial Black" panose="020B0A04020102020204" pitchFamily="34" charset="0"/>
              </a:rPr>
              <a:t>4</a:t>
            </a:r>
          </a:p>
        </p:txBody>
      </p:sp>
      <p:sp>
        <p:nvSpPr>
          <p:cNvPr id="77" name="TextBox 76">
            <a:extLst>
              <a:ext uri="{FF2B5EF4-FFF2-40B4-BE49-F238E27FC236}">
                <a16:creationId xmlns:a16="http://schemas.microsoft.com/office/drawing/2014/main" id="{355BFB08-EB33-4723-9D7E-CE6A333D9FBB}"/>
              </a:ext>
            </a:extLst>
          </p:cNvPr>
          <p:cNvSpPr txBox="1"/>
          <p:nvPr/>
        </p:nvSpPr>
        <p:spPr>
          <a:xfrm>
            <a:off x="1276853" y="1506363"/>
            <a:ext cx="272606" cy="584775"/>
          </a:xfrm>
          <a:prstGeom prst="rect">
            <a:avLst/>
          </a:prstGeom>
          <a:noFill/>
        </p:spPr>
        <p:txBody>
          <a:bodyPr wrap="square" rtlCol="0">
            <a:spAutoFit/>
          </a:bodyPr>
          <a:lstStyle/>
          <a:p>
            <a:r>
              <a:rPr lang="en-IN" sz="3200" dirty="0">
                <a:solidFill>
                  <a:schemeClr val="bg1"/>
                </a:solidFill>
                <a:latin typeface="Arial Black" panose="020B0A04020102020204" pitchFamily="34" charset="0"/>
              </a:rPr>
              <a:t>3</a:t>
            </a:r>
          </a:p>
        </p:txBody>
      </p:sp>
      <p:sp>
        <p:nvSpPr>
          <p:cNvPr id="78" name="TextBox 77">
            <a:extLst>
              <a:ext uri="{FF2B5EF4-FFF2-40B4-BE49-F238E27FC236}">
                <a16:creationId xmlns:a16="http://schemas.microsoft.com/office/drawing/2014/main" id="{98B8FD5D-02AE-48C6-9388-992864721B26}"/>
              </a:ext>
            </a:extLst>
          </p:cNvPr>
          <p:cNvSpPr txBox="1"/>
          <p:nvPr/>
        </p:nvSpPr>
        <p:spPr>
          <a:xfrm>
            <a:off x="781564" y="836127"/>
            <a:ext cx="327458" cy="584775"/>
          </a:xfrm>
          <a:prstGeom prst="rect">
            <a:avLst/>
          </a:prstGeom>
          <a:noFill/>
        </p:spPr>
        <p:txBody>
          <a:bodyPr wrap="square" rtlCol="0">
            <a:spAutoFit/>
          </a:bodyPr>
          <a:lstStyle/>
          <a:p>
            <a:r>
              <a:rPr lang="en-IN" sz="3200" dirty="0">
                <a:solidFill>
                  <a:schemeClr val="bg1"/>
                </a:solidFill>
                <a:latin typeface="Arial Black" panose="020B0A04020102020204" pitchFamily="34" charset="0"/>
              </a:rPr>
              <a:t>2</a:t>
            </a:r>
          </a:p>
        </p:txBody>
      </p:sp>
      <p:sp>
        <p:nvSpPr>
          <p:cNvPr id="79" name="TextBox 78">
            <a:extLst>
              <a:ext uri="{FF2B5EF4-FFF2-40B4-BE49-F238E27FC236}">
                <a16:creationId xmlns:a16="http://schemas.microsoft.com/office/drawing/2014/main" id="{9BDB26B2-0D89-4869-B404-C2E9377B2928}"/>
              </a:ext>
            </a:extLst>
          </p:cNvPr>
          <p:cNvSpPr txBox="1"/>
          <p:nvPr/>
        </p:nvSpPr>
        <p:spPr>
          <a:xfrm>
            <a:off x="283235" y="73462"/>
            <a:ext cx="304689" cy="584775"/>
          </a:xfrm>
          <a:prstGeom prst="rect">
            <a:avLst/>
          </a:prstGeom>
          <a:noFill/>
        </p:spPr>
        <p:txBody>
          <a:bodyPr wrap="square" rtlCol="0">
            <a:spAutoFit/>
          </a:bodyPr>
          <a:lstStyle/>
          <a:p>
            <a:r>
              <a:rPr lang="en-IN" sz="3200" dirty="0">
                <a:solidFill>
                  <a:schemeClr val="bg1"/>
                </a:solidFill>
                <a:latin typeface="Arial Black" panose="020B0A04020102020204" pitchFamily="34" charset="0"/>
              </a:rPr>
              <a:t>1</a:t>
            </a:r>
          </a:p>
        </p:txBody>
      </p:sp>
    </p:spTree>
    <p:extLst>
      <p:ext uri="{BB962C8B-B14F-4D97-AF65-F5344CB8AC3E}">
        <p14:creationId xmlns:p14="http://schemas.microsoft.com/office/powerpoint/2010/main" val="321426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0-#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51">
                                            <p:txEl>
                                              <p:pRg st="0" end="0"/>
                                            </p:txEl>
                                          </p:spTgt>
                                        </p:tgtEl>
                                        <p:attrNameLst>
                                          <p:attrName>style.visibility</p:attrName>
                                        </p:attrNameLst>
                                      </p:cBhvr>
                                      <p:to>
                                        <p:strVal val="visible"/>
                                      </p:to>
                                    </p:set>
                                    <p:animEffect transition="in" filter="fade">
                                      <p:cBhvr>
                                        <p:cTn id="15" dur="500"/>
                                        <p:tgtEl>
                                          <p:spTgt spid="5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 calcmode="lin" valueType="num">
                                      <p:cBhvr additive="base">
                                        <p:cTn id="20" dur="500" fill="hold"/>
                                        <p:tgtEl>
                                          <p:spTgt spid="71"/>
                                        </p:tgtEl>
                                        <p:attrNameLst>
                                          <p:attrName>ppt_x</p:attrName>
                                        </p:attrNameLst>
                                      </p:cBhvr>
                                      <p:tavLst>
                                        <p:tav tm="0">
                                          <p:val>
                                            <p:strVal val="0-#ppt_w/2"/>
                                          </p:val>
                                        </p:tav>
                                        <p:tav tm="100000">
                                          <p:val>
                                            <p:strVal val="#ppt_x"/>
                                          </p:val>
                                        </p:tav>
                                      </p:tavLst>
                                    </p:anim>
                                    <p:anim calcmode="lin" valueType="num">
                                      <p:cBhvr additive="base">
                                        <p:cTn id="21" dur="500" fill="hold"/>
                                        <p:tgtEl>
                                          <p:spTgt spid="7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0-#ppt_w/2"/>
                                          </p:val>
                                        </p:tav>
                                        <p:tav tm="100000">
                                          <p:val>
                                            <p:strVal val="#ppt_x"/>
                                          </p:val>
                                        </p:tav>
                                      </p:tavLst>
                                    </p:anim>
                                    <p:anim calcmode="lin" valueType="num">
                                      <p:cBhvr additive="base">
                                        <p:cTn id="25" dur="500" fill="hold"/>
                                        <p:tgtEl>
                                          <p:spTgt spid="78"/>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51">
                                            <p:txEl>
                                              <p:pRg st="1" end="1"/>
                                            </p:txEl>
                                          </p:spTgt>
                                        </p:tgtEl>
                                        <p:attrNameLst>
                                          <p:attrName>style.visibility</p:attrName>
                                        </p:attrNameLst>
                                      </p:cBhvr>
                                      <p:to>
                                        <p:strVal val="visible"/>
                                      </p:to>
                                    </p:set>
                                    <p:animEffect transition="in" filter="fade">
                                      <p:cBhvr>
                                        <p:cTn id="28" dur="500"/>
                                        <p:tgtEl>
                                          <p:spTgt spid="5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anim calcmode="lin" valueType="num">
                                      <p:cBhvr additive="base">
                                        <p:cTn id="33" dur="500" fill="hold"/>
                                        <p:tgtEl>
                                          <p:spTgt spid="70"/>
                                        </p:tgtEl>
                                        <p:attrNameLst>
                                          <p:attrName>ppt_x</p:attrName>
                                        </p:attrNameLst>
                                      </p:cBhvr>
                                      <p:tavLst>
                                        <p:tav tm="0">
                                          <p:val>
                                            <p:strVal val="0-#ppt_w/2"/>
                                          </p:val>
                                        </p:tav>
                                        <p:tav tm="100000">
                                          <p:val>
                                            <p:strVal val="#ppt_x"/>
                                          </p:val>
                                        </p:tav>
                                      </p:tavLst>
                                    </p:anim>
                                    <p:anim calcmode="lin" valueType="num">
                                      <p:cBhvr additive="base">
                                        <p:cTn id="34" dur="500" fill="hold"/>
                                        <p:tgtEl>
                                          <p:spTgt spid="7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additive="base">
                                        <p:cTn id="37" dur="500" fill="hold"/>
                                        <p:tgtEl>
                                          <p:spTgt spid="77"/>
                                        </p:tgtEl>
                                        <p:attrNameLst>
                                          <p:attrName>ppt_x</p:attrName>
                                        </p:attrNameLst>
                                      </p:cBhvr>
                                      <p:tavLst>
                                        <p:tav tm="0">
                                          <p:val>
                                            <p:strVal val="0-#ppt_w/2"/>
                                          </p:val>
                                        </p:tav>
                                        <p:tav tm="100000">
                                          <p:val>
                                            <p:strVal val="#ppt_x"/>
                                          </p:val>
                                        </p:tav>
                                      </p:tavLst>
                                    </p:anim>
                                    <p:anim calcmode="lin" valueType="num">
                                      <p:cBhvr additive="base">
                                        <p:cTn id="38" dur="500" fill="hold"/>
                                        <p:tgtEl>
                                          <p:spTgt spid="77"/>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51">
                                            <p:txEl>
                                              <p:pRg st="2" end="2"/>
                                            </p:txEl>
                                          </p:spTgt>
                                        </p:tgtEl>
                                        <p:attrNameLst>
                                          <p:attrName>style.visibility</p:attrName>
                                        </p:attrNameLst>
                                      </p:cBhvr>
                                      <p:to>
                                        <p:strVal val="visible"/>
                                      </p:to>
                                    </p:set>
                                    <p:animEffect transition="in" filter="fade">
                                      <p:cBhvr>
                                        <p:cTn id="41" dur="500"/>
                                        <p:tgtEl>
                                          <p:spTgt spid="51">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additive="base">
                                        <p:cTn id="46" dur="500" fill="hold"/>
                                        <p:tgtEl>
                                          <p:spTgt spid="69"/>
                                        </p:tgtEl>
                                        <p:attrNameLst>
                                          <p:attrName>ppt_x</p:attrName>
                                        </p:attrNameLst>
                                      </p:cBhvr>
                                      <p:tavLst>
                                        <p:tav tm="0">
                                          <p:val>
                                            <p:strVal val="0-#ppt_w/2"/>
                                          </p:val>
                                        </p:tav>
                                        <p:tav tm="100000">
                                          <p:val>
                                            <p:strVal val="#ppt_x"/>
                                          </p:val>
                                        </p:tav>
                                      </p:tavLst>
                                    </p:anim>
                                    <p:anim calcmode="lin" valueType="num">
                                      <p:cBhvr additive="base">
                                        <p:cTn id="47" dur="500" fill="hold"/>
                                        <p:tgtEl>
                                          <p:spTgt spid="69"/>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anim calcmode="lin" valueType="num">
                                      <p:cBhvr additive="base">
                                        <p:cTn id="50" dur="500" fill="hold"/>
                                        <p:tgtEl>
                                          <p:spTgt spid="76"/>
                                        </p:tgtEl>
                                        <p:attrNameLst>
                                          <p:attrName>ppt_x</p:attrName>
                                        </p:attrNameLst>
                                      </p:cBhvr>
                                      <p:tavLst>
                                        <p:tav tm="0">
                                          <p:val>
                                            <p:strVal val="0-#ppt_w/2"/>
                                          </p:val>
                                        </p:tav>
                                        <p:tav tm="100000">
                                          <p:val>
                                            <p:strVal val="#ppt_x"/>
                                          </p:val>
                                        </p:tav>
                                      </p:tavLst>
                                    </p:anim>
                                    <p:anim calcmode="lin" valueType="num">
                                      <p:cBhvr additive="base">
                                        <p:cTn id="51" dur="500" fill="hold"/>
                                        <p:tgtEl>
                                          <p:spTgt spid="76"/>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51">
                                            <p:txEl>
                                              <p:pRg st="3" end="3"/>
                                            </p:txEl>
                                          </p:spTgt>
                                        </p:tgtEl>
                                        <p:attrNameLst>
                                          <p:attrName>style.visibility</p:attrName>
                                        </p:attrNameLst>
                                      </p:cBhvr>
                                      <p:to>
                                        <p:strVal val="visible"/>
                                      </p:to>
                                    </p:set>
                                    <p:animEffect transition="in" filter="fade">
                                      <p:cBhvr>
                                        <p:cTn id="54" dur="500"/>
                                        <p:tgtEl>
                                          <p:spTgt spid="51">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fill="hold"/>
                                        <p:tgtEl>
                                          <p:spTgt spid="68"/>
                                        </p:tgtEl>
                                        <p:attrNameLst>
                                          <p:attrName>ppt_x</p:attrName>
                                        </p:attrNameLst>
                                      </p:cBhvr>
                                      <p:tavLst>
                                        <p:tav tm="0">
                                          <p:val>
                                            <p:strVal val="0-#ppt_w/2"/>
                                          </p:val>
                                        </p:tav>
                                        <p:tav tm="100000">
                                          <p:val>
                                            <p:strVal val="#ppt_x"/>
                                          </p:val>
                                        </p:tav>
                                      </p:tavLst>
                                    </p:anim>
                                    <p:anim calcmode="lin" valueType="num">
                                      <p:cBhvr additive="base">
                                        <p:cTn id="60" dur="500" fill="hold"/>
                                        <p:tgtEl>
                                          <p:spTgt spid="68"/>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 calcmode="lin" valueType="num">
                                      <p:cBhvr additive="base">
                                        <p:cTn id="63" dur="500" fill="hold"/>
                                        <p:tgtEl>
                                          <p:spTgt spid="75"/>
                                        </p:tgtEl>
                                        <p:attrNameLst>
                                          <p:attrName>ppt_x</p:attrName>
                                        </p:attrNameLst>
                                      </p:cBhvr>
                                      <p:tavLst>
                                        <p:tav tm="0">
                                          <p:val>
                                            <p:strVal val="0-#ppt_w/2"/>
                                          </p:val>
                                        </p:tav>
                                        <p:tav tm="100000">
                                          <p:val>
                                            <p:strVal val="#ppt_x"/>
                                          </p:val>
                                        </p:tav>
                                      </p:tavLst>
                                    </p:anim>
                                    <p:anim calcmode="lin" valueType="num">
                                      <p:cBhvr additive="base">
                                        <p:cTn id="64" dur="500" fill="hold"/>
                                        <p:tgtEl>
                                          <p:spTgt spid="75"/>
                                        </p:tgtEl>
                                        <p:attrNameLst>
                                          <p:attrName>ppt_y</p:attrName>
                                        </p:attrNameLst>
                                      </p:cBhvr>
                                      <p:tavLst>
                                        <p:tav tm="0">
                                          <p:val>
                                            <p:strVal val="#ppt_y"/>
                                          </p:val>
                                        </p:tav>
                                        <p:tav tm="100000">
                                          <p:val>
                                            <p:strVal val="#ppt_y"/>
                                          </p:val>
                                        </p:tav>
                                      </p:tavLst>
                                    </p:anim>
                                  </p:childTnLst>
                                </p:cTn>
                              </p:par>
                              <p:par>
                                <p:cTn id="65" presetID="10" presetClass="entr" presetSubtype="0" fill="hold" nodeType="withEffect">
                                  <p:stCondLst>
                                    <p:cond delay="0"/>
                                  </p:stCondLst>
                                  <p:childTnLst>
                                    <p:set>
                                      <p:cBhvr>
                                        <p:cTn id="66" dur="1" fill="hold">
                                          <p:stCondLst>
                                            <p:cond delay="0"/>
                                          </p:stCondLst>
                                        </p:cTn>
                                        <p:tgtEl>
                                          <p:spTgt spid="51">
                                            <p:txEl>
                                              <p:pRg st="4" end="4"/>
                                            </p:txEl>
                                          </p:spTgt>
                                        </p:tgtEl>
                                        <p:attrNameLst>
                                          <p:attrName>style.visibility</p:attrName>
                                        </p:attrNameLst>
                                      </p:cBhvr>
                                      <p:to>
                                        <p:strVal val="visible"/>
                                      </p:to>
                                    </p:set>
                                    <p:animEffect transition="in" filter="fade">
                                      <p:cBhvr>
                                        <p:cTn id="67" dur="500"/>
                                        <p:tgtEl>
                                          <p:spTgt spid="51">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cBhvr additive="base">
                                        <p:cTn id="72" dur="500" fill="hold"/>
                                        <p:tgtEl>
                                          <p:spTgt spid="67"/>
                                        </p:tgtEl>
                                        <p:attrNameLst>
                                          <p:attrName>ppt_x</p:attrName>
                                        </p:attrNameLst>
                                      </p:cBhvr>
                                      <p:tavLst>
                                        <p:tav tm="0">
                                          <p:val>
                                            <p:strVal val="0-#ppt_w/2"/>
                                          </p:val>
                                        </p:tav>
                                        <p:tav tm="100000">
                                          <p:val>
                                            <p:strVal val="#ppt_x"/>
                                          </p:val>
                                        </p:tav>
                                      </p:tavLst>
                                    </p:anim>
                                    <p:anim calcmode="lin" valueType="num">
                                      <p:cBhvr additive="base">
                                        <p:cTn id="73" dur="500" fill="hold"/>
                                        <p:tgtEl>
                                          <p:spTgt spid="67"/>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additive="base">
                                        <p:cTn id="76" dur="500" fill="hold"/>
                                        <p:tgtEl>
                                          <p:spTgt spid="74"/>
                                        </p:tgtEl>
                                        <p:attrNameLst>
                                          <p:attrName>ppt_x</p:attrName>
                                        </p:attrNameLst>
                                      </p:cBhvr>
                                      <p:tavLst>
                                        <p:tav tm="0">
                                          <p:val>
                                            <p:strVal val="0-#ppt_w/2"/>
                                          </p:val>
                                        </p:tav>
                                        <p:tav tm="100000">
                                          <p:val>
                                            <p:strVal val="#ppt_x"/>
                                          </p:val>
                                        </p:tav>
                                      </p:tavLst>
                                    </p:anim>
                                    <p:anim calcmode="lin" valueType="num">
                                      <p:cBhvr additive="base">
                                        <p:cTn id="77" dur="500" fill="hold"/>
                                        <p:tgtEl>
                                          <p:spTgt spid="74"/>
                                        </p:tgtEl>
                                        <p:attrNameLst>
                                          <p:attrName>ppt_y</p:attrName>
                                        </p:attrNameLst>
                                      </p:cBhvr>
                                      <p:tavLst>
                                        <p:tav tm="0">
                                          <p:val>
                                            <p:strVal val="#ppt_y"/>
                                          </p:val>
                                        </p:tav>
                                        <p:tav tm="100000">
                                          <p:val>
                                            <p:strVal val="#ppt_y"/>
                                          </p:val>
                                        </p:tav>
                                      </p:tavLst>
                                    </p:anim>
                                  </p:childTnLst>
                                </p:cTn>
                              </p:par>
                              <p:par>
                                <p:cTn id="78" presetID="10" presetClass="entr" presetSubtype="0" fill="hold" nodeType="withEffect">
                                  <p:stCondLst>
                                    <p:cond delay="0"/>
                                  </p:stCondLst>
                                  <p:childTnLst>
                                    <p:set>
                                      <p:cBhvr>
                                        <p:cTn id="79" dur="1" fill="hold">
                                          <p:stCondLst>
                                            <p:cond delay="0"/>
                                          </p:stCondLst>
                                        </p:cTn>
                                        <p:tgtEl>
                                          <p:spTgt spid="51">
                                            <p:txEl>
                                              <p:pRg st="5" end="5"/>
                                            </p:txEl>
                                          </p:spTgt>
                                        </p:tgtEl>
                                        <p:attrNameLst>
                                          <p:attrName>style.visibility</p:attrName>
                                        </p:attrNameLst>
                                      </p:cBhvr>
                                      <p:to>
                                        <p:strVal val="visible"/>
                                      </p:to>
                                    </p:set>
                                    <p:animEffect transition="in" filter="fade">
                                      <p:cBhvr>
                                        <p:cTn id="80" dur="500"/>
                                        <p:tgtEl>
                                          <p:spTgt spid="51">
                                            <p:txEl>
                                              <p:pRg st="5" end="5"/>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51">
                                            <p:txEl>
                                              <p:pRg st="6" end="6"/>
                                            </p:txEl>
                                          </p:spTgt>
                                        </p:tgtEl>
                                        <p:attrNameLst>
                                          <p:attrName>style.visibility</p:attrName>
                                        </p:attrNameLst>
                                      </p:cBhvr>
                                      <p:to>
                                        <p:strVal val="visible"/>
                                      </p:to>
                                    </p:set>
                                    <p:animEffect transition="in" filter="fade">
                                      <p:cBhvr>
                                        <p:cTn id="83" dur="500"/>
                                        <p:tgtEl>
                                          <p:spTgt spid="51">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8" fill="hold" grpId="0" nodeType="clickEffect">
                                  <p:stCondLst>
                                    <p:cond delay="0"/>
                                  </p:stCondLst>
                                  <p:childTnLst>
                                    <p:set>
                                      <p:cBhvr>
                                        <p:cTn id="87" dur="1" fill="hold">
                                          <p:stCondLst>
                                            <p:cond delay="0"/>
                                          </p:stCondLst>
                                        </p:cTn>
                                        <p:tgtEl>
                                          <p:spTgt spid="66"/>
                                        </p:tgtEl>
                                        <p:attrNameLst>
                                          <p:attrName>style.visibility</p:attrName>
                                        </p:attrNameLst>
                                      </p:cBhvr>
                                      <p:to>
                                        <p:strVal val="visible"/>
                                      </p:to>
                                    </p:set>
                                    <p:anim calcmode="lin" valueType="num">
                                      <p:cBhvr additive="base">
                                        <p:cTn id="88" dur="500" fill="hold"/>
                                        <p:tgtEl>
                                          <p:spTgt spid="66"/>
                                        </p:tgtEl>
                                        <p:attrNameLst>
                                          <p:attrName>ppt_x</p:attrName>
                                        </p:attrNameLst>
                                      </p:cBhvr>
                                      <p:tavLst>
                                        <p:tav tm="0">
                                          <p:val>
                                            <p:strVal val="0-#ppt_w/2"/>
                                          </p:val>
                                        </p:tav>
                                        <p:tav tm="100000">
                                          <p:val>
                                            <p:strVal val="#ppt_x"/>
                                          </p:val>
                                        </p:tav>
                                      </p:tavLst>
                                    </p:anim>
                                    <p:anim calcmode="lin" valueType="num">
                                      <p:cBhvr additive="base">
                                        <p:cTn id="89" dur="500" fill="hold"/>
                                        <p:tgtEl>
                                          <p:spTgt spid="66"/>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0-#ppt_w/2"/>
                                          </p:val>
                                        </p:tav>
                                        <p:tav tm="100000">
                                          <p:val>
                                            <p:strVal val="#ppt_x"/>
                                          </p:val>
                                        </p:tav>
                                      </p:tavLst>
                                    </p:anim>
                                    <p:anim calcmode="lin" valueType="num">
                                      <p:cBhvr additive="base">
                                        <p:cTn id="93"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2" grpId="0" animBg="1"/>
      <p:bldP spid="73" grpId="0"/>
      <p:bldP spid="74" grpId="0"/>
      <p:bldP spid="75" grpId="0"/>
      <p:bldP spid="76" grpId="0"/>
      <p:bldP spid="77" grpId="0"/>
      <p:bldP spid="78"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3" name="Title 2">
            <a:extLst>
              <a:ext uri="{FF2B5EF4-FFF2-40B4-BE49-F238E27FC236}">
                <a16:creationId xmlns:a16="http://schemas.microsoft.com/office/drawing/2014/main" id="{34D025F1-A8A9-491E-BB82-25356A17C771}"/>
              </a:ext>
            </a:extLst>
          </p:cNvPr>
          <p:cNvSpPr>
            <a:spLocks noGrp="1"/>
          </p:cNvSpPr>
          <p:nvPr>
            <p:ph type="title"/>
          </p:nvPr>
        </p:nvSpPr>
        <p:spPr/>
        <p:txBody>
          <a:bodyPr/>
          <a:lstStyle/>
          <a:p>
            <a:pPr algn="r"/>
            <a:r>
              <a:rPr lang="en-IN" dirty="0"/>
              <a:t>History and Modernisation of Rocket Science</a:t>
            </a:r>
          </a:p>
        </p:txBody>
      </p:sp>
      <p:sp>
        <p:nvSpPr>
          <p:cNvPr id="4" name="Text Placeholder 3">
            <a:extLst>
              <a:ext uri="{FF2B5EF4-FFF2-40B4-BE49-F238E27FC236}">
                <a16:creationId xmlns:a16="http://schemas.microsoft.com/office/drawing/2014/main" id="{7EA53BFF-774F-414A-A8E6-2FC71CAB6A55}"/>
              </a:ext>
            </a:extLst>
          </p:cNvPr>
          <p:cNvSpPr>
            <a:spLocks noGrp="1"/>
          </p:cNvSpPr>
          <p:nvPr>
            <p:ph type="body" idx="1"/>
          </p:nvPr>
        </p:nvSpPr>
        <p:spPr/>
        <p:txBody>
          <a:bodyPr/>
          <a:lstStyle/>
          <a:p>
            <a:pPr>
              <a:buFont typeface="Arial" panose="020B0604020202020204" pitchFamily="34" charset="0"/>
              <a:buChar char="•"/>
            </a:pPr>
            <a:r>
              <a:rPr lang="en-IN" dirty="0"/>
              <a:t>Hero Steam Engine-</a:t>
            </a:r>
          </a:p>
          <a:p>
            <a:pPr marL="38100" indent="0">
              <a:buNone/>
            </a:pPr>
            <a:r>
              <a:rPr lang="en-IN" sz="1600" dirty="0"/>
              <a:t>It wasn’t a rocket or jet, but gave basic idea about </a:t>
            </a:r>
          </a:p>
          <a:p>
            <a:pPr marL="38100" indent="0">
              <a:buNone/>
            </a:pPr>
            <a:r>
              <a:rPr lang="en-IN" sz="1600" dirty="0"/>
              <a:t>Propulsion.</a:t>
            </a:r>
          </a:p>
          <a:p>
            <a:pPr marL="38100" indent="0">
              <a:buNone/>
            </a:pPr>
            <a:r>
              <a:rPr lang="en-IN" sz="1600" dirty="0"/>
              <a:t>It was designed by Hero of Alexandria using the </a:t>
            </a:r>
          </a:p>
          <a:p>
            <a:pPr marL="38100" indent="0">
              <a:buNone/>
            </a:pPr>
            <a:r>
              <a:rPr lang="en-IN" sz="1600" dirty="0"/>
              <a:t>Concept of a steam engine.</a:t>
            </a:r>
          </a:p>
          <a:p>
            <a:pPr marL="38100" indent="0">
              <a:buNone/>
            </a:pPr>
            <a:r>
              <a:rPr lang="en-IN" sz="1600" dirty="0"/>
              <a:t>He filled a sphere with water having two L shaped tubes at opposite end with a burner beneath it.</a:t>
            </a:r>
          </a:p>
          <a:p>
            <a:pPr marL="38100" indent="0">
              <a:buNone/>
            </a:pPr>
            <a:r>
              <a:rPr lang="en-IN" sz="1600" dirty="0"/>
              <a:t>The water converted to steam and came out of the tubes giving thrust and making the cylinder rotate.  </a:t>
            </a:r>
          </a:p>
        </p:txBody>
      </p:sp>
      <p:sp>
        <p:nvSpPr>
          <p:cNvPr id="125" name="Google Shape;125;p15"/>
          <p:cNvSpPr txBox="1">
            <a:spLocks noGrp="1"/>
          </p:cNvSpPr>
          <p:nvPr>
            <p:ph type="sldNum" idx="12"/>
          </p:nvPr>
        </p:nvSpPr>
        <p:spPr/>
        <p:txBody>
          <a:bodyPr/>
          <a:lstStyle/>
          <a:p>
            <a:pPr lvl="0"/>
            <a:fld id="{00000000-1234-1234-1234-123412341234}" type="slidenum">
              <a:rPr lang="en" smtClean="0"/>
              <a:pPr lvl="0"/>
              <a:t>5</a:t>
            </a:fld>
            <a:endParaRPr lang="en"/>
          </a:p>
        </p:txBody>
      </p:sp>
      <p:pic>
        <p:nvPicPr>
          <p:cNvPr id="11" name="Picture 10">
            <a:extLst>
              <a:ext uri="{FF2B5EF4-FFF2-40B4-BE49-F238E27FC236}">
                <a16:creationId xmlns:a16="http://schemas.microsoft.com/office/drawing/2014/main" id="{08E41E8A-FD0E-4168-8162-76F5E3087236}"/>
              </a:ext>
            </a:extLst>
          </p:cNvPr>
          <p:cNvPicPr>
            <a:picLocks noChangeAspect="1"/>
          </p:cNvPicPr>
          <p:nvPr/>
        </p:nvPicPr>
        <p:blipFill>
          <a:blip r:embed="rId3"/>
          <a:stretch>
            <a:fillRect/>
          </a:stretch>
        </p:blipFill>
        <p:spPr>
          <a:xfrm>
            <a:off x="6259032" y="1100293"/>
            <a:ext cx="2778642" cy="21013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58A3419D-AD7E-4D3F-8CD2-A0684A311E63}"/>
              </a:ext>
            </a:extLst>
          </p:cNvPr>
          <p:cNvSpPr/>
          <p:nvPr/>
        </p:nvSpPr>
        <p:spPr>
          <a:xfrm>
            <a:off x="8272129" y="3001909"/>
            <a:ext cx="765545" cy="199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FB35-9996-4056-9ABA-413DDC476ED1}"/>
              </a:ext>
            </a:extLst>
          </p:cNvPr>
          <p:cNvSpPr>
            <a:spLocks noGrp="1"/>
          </p:cNvSpPr>
          <p:nvPr>
            <p:ph type="title"/>
          </p:nvPr>
        </p:nvSpPr>
        <p:spPr/>
        <p:txBody>
          <a:bodyPr/>
          <a:lstStyle/>
          <a:p>
            <a:pPr algn="r"/>
            <a:r>
              <a:rPr lang="en-IN" dirty="0"/>
              <a:t>History and Modernisation of Rocket Science</a:t>
            </a:r>
          </a:p>
        </p:txBody>
      </p:sp>
      <p:sp>
        <p:nvSpPr>
          <p:cNvPr id="3" name="Text Placeholder 2">
            <a:extLst>
              <a:ext uri="{FF2B5EF4-FFF2-40B4-BE49-F238E27FC236}">
                <a16:creationId xmlns:a16="http://schemas.microsoft.com/office/drawing/2014/main" id="{9D6D4344-B398-4429-BE29-E46869DF3A95}"/>
              </a:ext>
            </a:extLst>
          </p:cNvPr>
          <p:cNvSpPr>
            <a:spLocks noGrp="1"/>
          </p:cNvSpPr>
          <p:nvPr>
            <p:ph type="body" idx="1"/>
          </p:nvPr>
        </p:nvSpPr>
        <p:spPr/>
        <p:txBody>
          <a:bodyPr/>
          <a:lstStyle/>
          <a:p>
            <a:pPr>
              <a:buFont typeface="Arial" panose="020B0604020202020204" pitchFamily="34" charset="0"/>
              <a:buChar char="•"/>
            </a:pPr>
            <a:r>
              <a:rPr lang="en-IN" dirty="0"/>
              <a:t>Konstantin E. Tsiolkovsky</a:t>
            </a:r>
          </a:p>
          <a:p>
            <a:pPr marL="38100" indent="0">
              <a:buNone/>
            </a:pPr>
            <a:r>
              <a:rPr lang="en-IN" sz="1600" dirty="0"/>
              <a:t>He was a Russian school teacher.</a:t>
            </a:r>
          </a:p>
          <a:p>
            <a:pPr marL="38100" indent="0">
              <a:buNone/>
            </a:pPr>
            <a:r>
              <a:rPr lang="en-IN" sz="1600" dirty="0"/>
              <a:t>Suggested the idea of space exploration using a</a:t>
            </a:r>
          </a:p>
          <a:p>
            <a:pPr marL="38100" indent="0">
              <a:buNone/>
            </a:pPr>
            <a:r>
              <a:rPr lang="en-IN" sz="1600" dirty="0"/>
              <a:t>Liquid propellant filled rocket.</a:t>
            </a:r>
          </a:p>
          <a:p>
            <a:pPr marL="38100" indent="0">
              <a:buNone/>
            </a:pPr>
            <a:r>
              <a:rPr lang="en-IN" sz="1600" dirty="0"/>
              <a:t>Renowned as “</a:t>
            </a:r>
            <a:r>
              <a:rPr lang="en-IN" sz="1600" dirty="0">
                <a:solidFill>
                  <a:srgbClr val="FF0000"/>
                </a:solidFill>
              </a:rPr>
              <a:t>Father of Modern Astronautics</a:t>
            </a:r>
            <a:r>
              <a:rPr lang="en-IN" sz="1600" dirty="0"/>
              <a:t>”.</a:t>
            </a:r>
          </a:p>
        </p:txBody>
      </p:sp>
      <p:sp>
        <p:nvSpPr>
          <p:cNvPr id="4" name="Slide Number Placeholder 3">
            <a:extLst>
              <a:ext uri="{FF2B5EF4-FFF2-40B4-BE49-F238E27FC236}">
                <a16:creationId xmlns:a16="http://schemas.microsoft.com/office/drawing/2014/main" id="{A6887AB3-E06C-4E41-A0F3-D76B4500116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2D124448-DCB6-4DD7-A2A7-6B6789848B60}"/>
              </a:ext>
            </a:extLst>
          </p:cNvPr>
          <p:cNvPicPr>
            <a:picLocks noChangeAspect="1"/>
          </p:cNvPicPr>
          <p:nvPr/>
        </p:nvPicPr>
        <p:blipFill>
          <a:blip r:embed="rId2"/>
          <a:stretch>
            <a:fillRect/>
          </a:stretch>
        </p:blipFill>
        <p:spPr>
          <a:xfrm>
            <a:off x="6088911" y="2355079"/>
            <a:ext cx="2948763" cy="2512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863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8F8E1-904B-425E-81E0-4DE613E62CED}"/>
              </a:ext>
            </a:extLst>
          </p:cNvPr>
          <p:cNvSpPr>
            <a:spLocks noGrp="1"/>
          </p:cNvSpPr>
          <p:nvPr>
            <p:ph type="title"/>
          </p:nvPr>
        </p:nvSpPr>
        <p:spPr/>
        <p:txBody>
          <a:bodyPr/>
          <a:lstStyle/>
          <a:p>
            <a:pPr algn="r"/>
            <a:r>
              <a:rPr lang="en-IN" dirty="0"/>
              <a:t>History and Modernisation of Rocket Science</a:t>
            </a:r>
          </a:p>
        </p:txBody>
      </p:sp>
      <p:sp>
        <p:nvSpPr>
          <p:cNvPr id="3" name="Text Placeholder 2">
            <a:extLst>
              <a:ext uri="{FF2B5EF4-FFF2-40B4-BE49-F238E27FC236}">
                <a16:creationId xmlns:a16="http://schemas.microsoft.com/office/drawing/2014/main" id="{2C76472D-6C7A-4417-8A65-F6D36C078F08}"/>
              </a:ext>
            </a:extLst>
          </p:cNvPr>
          <p:cNvSpPr>
            <a:spLocks noGrp="1"/>
          </p:cNvSpPr>
          <p:nvPr>
            <p:ph type="body" idx="1"/>
          </p:nvPr>
        </p:nvSpPr>
        <p:spPr/>
        <p:txBody>
          <a:bodyPr/>
          <a:lstStyle/>
          <a:p>
            <a:pPr>
              <a:buFont typeface="Arial" panose="020B0604020202020204" pitchFamily="34" charset="0"/>
              <a:buChar char="•"/>
            </a:pPr>
            <a:r>
              <a:rPr lang="en-IN" dirty="0"/>
              <a:t>Robert H. Goddard</a:t>
            </a:r>
          </a:p>
          <a:p>
            <a:pPr marL="38100" indent="0">
              <a:buNone/>
            </a:pPr>
            <a:r>
              <a:rPr lang="en-IN" sz="1600" dirty="0"/>
              <a:t>Referred as “</a:t>
            </a:r>
            <a:r>
              <a:rPr lang="en-IN" sz="1600" dirty="0">
                <a:solidFill>
                  <a:srgbClr val="FF0000"/>
                </a:solidFill>
              </a:rPr>
              <a:t>Father of Modern Rocketry</a:t>
            </a:r>
            <a:r>
              <a:rPr lang="en-IN" sz="1600" dirty="0"/>
              <a:t>” was an American </a:t>
            </a:r>
          </a:p>
          <a:p>
            <a:pPr marL="38100" indent="0">
              <a:buNone/>
            </a:pPr>
            <a:r>
              <a:rPr lang="en-IN" sz="1600" dirty="0"/>
              <a:t>Professor and scientist.</a:t>
            </a:r>
          </a:p>
          <a:p>
            <a:pPr marL="38100" indent="0">
              <a:buNone/>
            </a:pPr>
            <a:r>
              <a:rPr lang="en-IN" sz="1600" dirty="0"/>
              <a:t>Built and flew first liquid propellant rocket on </a:t>
            </a:r>
          </a:p>
          <a:p>
            <a:pPr marL="38100" indent="0">
              <a:buNone/>
            </a:pPr>
            <a:r>
              <a:rPr lang="en-IN" sz="1600" dirty="0">
                <a:solidFill>
                  <a:srgbClr val="FF0000"/>
                </a:solidFill>
              </a:rPr>
              <a:t>March 16, 1926</a:t>
            </a:r>
            <a:r>
              <a:rPr lang="en-IN" sz="1600" dirty="0"/>
              <a:t>.</a:t>
            </a:r>
          </a:p>
          <a:p>
            <a:pPr marL="38100" indent="0">
              <a:buNone/>
            </a:pPr>
            <a:r>
              <a:rPr lang="en-IN" sz="1600" dirty="0"/>
              <a:t>Height reached was 12.5m.</a:t>
            </a:r>
          </a:p>
        </p:txBody>
      </p:sp>
      <p:sp>
        <p:nvSpPr>
          <p:cNvPr id="4" name="Slide Number Placeholder 3">
            <a:extLst>
              <a:ext uri="{FF2B5EF4-FFF2-40B4-BE49-F238E27FC236}">
                <a16:creationId xmlns:a16="http://schemas.microsoft.com/office/drawing/2014/main" id="{9BAF7D89-4A1D-4145-BCA8-EB5A34DA522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6" name="Picture 5">
            <a:hlinkClick r:id="rId2" action="ppaction://hlinksldjump"/>
            <a:extLst>
              <a:ext uri="{FF2B5EF4-FFF2-40B4-BE49-F238E27FC236}">
                <a16:creationId xmlns:a16="http://schemas.microsoft.com/office/drawing/2014/main" id="{D0C8639D-689A-4657-B2E6-9C6FE06D152E}"/>
              </a:ext>
            </a:extLst>
          </p:cNvPr>
          <p:cNvPicPr>
            <a:picLocks noChangeAspect="1"/>
          </p:cNvPicPr>
          <p:nvPr/>
        </p:nvPicPr>
        <p:blipFill>
          <a:blip r:embed="rId3"/>
          <a:stretch>
            <a:fillRect/>
          </a:stretch>
        </p:blipFill>
        <p:spPr>
          <a:xfrm>
            <a:off x="6809166" y="1230261"/>
            <a:ext cx="2040467" cy="3433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8427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38100" algn="r"/>
            <a:r>
              <a:rPr lang="en-IN" dirty="0"/>
              <a:t>Important Laws and Equations.</a:t>
            </a:r>
          </a:p>
        </p:txBody>
      </p:sp>
      <p:sp>
        <p:nvSpPr>
          <p:cNvPr id="144" name="Google Shape;144;p18"/>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IN" sz="2000" dirty="0"/>
              <a:t>Rockets takes off on the principle of “Newton’s Third law of Motion” i.e. “Every action has an equal and opposite reaction”.</a:t>
            </a:r>
          </a:p>
          <a:p>
            <a:pPr marL="457200" lvl="0" indent="-419100" algn="l" rtl="0">
              <a:spcBef>
                <a:spcPts val="600"/>
              </a:spcBef>
              <a:spcAft>
                <a:spcPts val="0"/>
              </a:spcAft>
              <a:buSzPts val="3000"/>
              <a:buChar char="▸"/>
            </a:pPr>
            <a:r>
              <a:rPr lang="en-IN" sz="2000" dirty="0"/>
              <a:t>Rockets works similarly as a balloon does.</a:t>
            </a:r>
          </a:p>
          <a:p>
            <a:pPr marL="457200" lvl="0" indent="-419100" algn="l" rtl="0">
              <a:spcBef>
                <a:spcPts val="600"/>
              </a:spcBef>
              <a:spcAft>
                <a:spcPts val="0"/>
              </a:spcAft>
              <a:buSzPts val="3000"/>
              <a:buChar char="▸"/>
            </a:pPr>
            <a:r>
              <a:rPr lang="en-IN" sz="2000" dirty="0"/>
              <a:t>Compressed gases ejects from a hole </a:t>
            </a:r>
          </a:p>
          <a:p>
            <a:pPr marL="38100" lvl="0" indent="0" algn="l" rtl="0">
              <a:spcBef>
                <a:spcPts val="600"/>
              </a:spcBef>
              <a:spcAft>
                <a:spcPts val="0"/>
              </a:spcAft>
              <a:buSzPts val="3000"/>
              <a:buNone/>
            </a:pPr>
            <a:r>
              <a:rPr lang="en-IN" sz="2000" dirty="0"/>
              <a:t>       giving a thrust in opposite direction.</a:t>
            </a:r>
          </a:p>
          <a:p>
            <a:pPr marL="38100" lvl="0" indent="0" algn="l" rtl="0">
              <a:spcBef>
                <a:spcPts val="600"/>
              </a:spcBef>
              <a:spcAft>
                <a:spcPts val="0"/>
              </a:spcAft>
              <a:buSzPts val="3000"/>
              <a:buNone/>
            </a:pPr>
            <a:endParaRPr lang="en-IN" sz="2000" dirty="0"/>
          </a:p>
          <a:p>
            <a:pPr marL="457200" lvl="0" indent="-419100" algn="l" rtl="0">
              <a:spcBef>
                <a:spcPts val="600"/>
              </a:spcBef>
              <a:spcAft>
                <a:spcPts val="0"/>
              </a:spcAft>
              <a:buSzPts val="3000"/>
              <a:buChar char="▸"/>
            </a:pPr>
            <a:endParaRPr sz="2000" dirty="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1E11C3D5-D843-45AF-B07E-118108773339}"/>
              </a:ext>
            </a:extLst>
          </p:cNvPr>
          <p:cNvPicPr>
            <a:picLocks noChangeAspect="1"/>
          </p:cNvPicPr>
          <p:nvPr/>
        </p:nvPicPr>
        <p:blipFill rotWithShape="1">
          <a:blip r:embed="rId3"/>
          <a:srcRect l="37194" t="5415" r="1788" b="6771"/>
          <a:stretch/>
        </p:blipFill>
        <p:spPr>
          <a:xfrm>
            <a:off x="6528619" y="2448232"/>
            <a:ext cx="2424881" cy="22959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83D18-1F07-495E-8828-986CD16CB919}"/>
              </a:ext>
            </a:extLst>
          </p:cNvPr>
          <p:cNvSpPr>
            <a:spLocks noGrp="1"/>
          </p:cNvSpPr>
          <p:nvPr>
            <p:ph type="title"/>
          </p:nvPr>
        </p:nvSpPr>
        <p:spPr/>
        <p:txBody>
          <a:bodyPr/>
          <a:lstStyle/>
          <a:p>
            <a:pPr algn="r"/>
            <a:r>
              <a:rPr lang="en-IN" dirty="0"/>
              <a:t>Important Laws and Equations.</a:t>
            </a:r>
          </a:p>
        </p:txBody>
      </p:sp>
      <p:sp>
        <p:nvSpPr>
          <p:cNvPr id="3" name="Text Placeholder 2">
            <a:extLst>
              <a:ext uri="{FF2B5EF4-FFF2-40B4-BE49-F238E27FC236}">
                <a16:creationId xmlns:a16="http://schemas.microsoft.com/office/drawing/2014/main" id="{986B6659-67C8-4127-AFE9-ED0750BC0C67}"/>
              </a:ext>
            </a:extLst>
          </p:cNvPr>
          <p:cNvSpPr>
            <a:spLocks noGrp="1"/>
          </p:cNvSpPr>
          <p:nvPr>
            <p:ph type="body" idx="1"/>
          </p:nvPr>
        </p:nvSpPr>
        <p:spPr/>
        <p:txBody>
          <a:bodyPr/>
          <a:lstStyle/>
          <a:p>
            <a:r>
              <a:rPr lang="en-IN" dirty="0"/>
              <a:t>Forces acting on a Rocket</a:t>
            </a:r>
          </a:p>
          <a:p>
            <a:pPr marL="38100" indent="0">
              <a:buNone/>
            </a:pPr>
            <a:r>
              <a:rPr lang="en-IN" sz="2000" dirty="0"/>
              <a:t>Four main forces acts on a rocket-</a:t>
            </a:r>
          </a:p>
          <a:p>
            <a:pPr marL="38100" indent="0">
              <a:buNone/>
            </a:pPr>
            <a:r>
              <a:rPr lang="en-IN" sz="2000" dirty="0"/>
              <a:t>1.Thrust</a:t>
            </a:r>
          </a:p>
          <a:p>
            <a:pPr marL="38100" indent="0">
              <a:buNone/>
            </a:pPr>
            <a:r>
              <a:rPr lang="en-IN" sz="2000" dirty="0"/>
              <a:t>2.Weight</a:t>
            </a:r>
          </a:p>
          <a:p>
            <a:pPr marL="38100" indent="0">
              <a:buNone/>
            </a:pPr>
            <a:r>
              <a:rPr lang="en-IN" sz="2000" dirty="0"/>
              <a:t>3.Lift</a:t>
            </a:r>
          </a:p>
          <a:p>
            <a:pPr marL="38100" indent="0">
              <a:buNone/>
            </a:pPr>
            <a:r>
              <a:rPr lang="en-IN" sz="2000" dirty="0"/>
              <a:t>4.Drag</a:t>
            </a:r>
          </a:p>
          <a:p>
            <a:endParaRPr lang="en-IN" dirty="0"/>
          </a:p>
        </p:txBody>
      </p:sp>
      <p:sp>
        <p:nvSpPr>
          <p:cNvPr id="4" name="Slide Number Placeholder 3">
            <a:extLst>
              <a:ext uri="{FF2B5EF4-FFF2-40B4-BE49-F238E27FC236}">
                <a16:creationId xmlns:a16="http://schemas.microsoft.com/office/drawing/2014/main" id="{13B696F7-FA58-4AC8-B023-C7461D2A1D5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8" name="Picture 7">
            <a:extLst>
              <a:ext uri="{FF2B5EF4-FFF2-40B4-BE49-F238E27FC236}">
                <a16:creationId xmlns:a16="http://schemas.microsoft.com/office/drawing/2014/main" id="{1A3A25D1-1089-44D5-8B08-7A4A71B74225}"/>
              </a:ext>
            </a:extLst>
          </p:cNvPr>
          <p:cNvPicPr>
            <a:picLocks noChangeAspect="1"/>
          </p:cNvPicPr>
          <p:nvPr/>
        </p:nvPicPr>
        <p:blipFill rotWithShape="1">
          <a:blip r:embed="rId2"/>
          <a:srcRect l="20028" t="5957" r="16697" b="25905"/>
          <a:stretch/>
        </p:blipFill>
        <p:spPr>
          <a:xfrm>
            <a:off x="5456904" y="2163098"/>
            <a:ext cx="3408035" cy="2448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9902764"/>
      </p:ext>
    </p:extLst>
  </p:cSld>
  <p:clrMapOvr>
    <a:masterClrMapping/>
  </p:clrMapOvr>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2116</Words>
  <Application>Microsoft Office PowerPoint</Application>
  <PresentationFormat>On-screen Show (16:9)</PresentationFormat>
  <Paragraphs>180</Paragraphs>
  <Slides>37</Slides>
  <Notes>19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Wingdings</vt:lpstr>
      <vt:lpstr>Roboto</vt:lpstr>
      <vt:lpstr>Arial Black</vt:lpstr>
      <vt:lpstr>Dosis</vt:lpstr>
      <vt:lpstr>William template</vt:lpstr>
      <vt:lpstr>BASIC OF ROCKETRY AND PARACHUTE DEPLOYMENT</vt:lpstr>
      <vt:lpstr>PowerPoint Presentation</vt:lpstr>
      <vt:lpstr>Introduction</vt:lpstr>
      <vt:lpstr>Topics Covered</vt:lpstr>
      <vt:lpstr>History and Modernisation of Rocket Science</vt:lpstr>
      <vt:lpstr>History and Modernisation of Rocket Science</vt:lpstr>
      <vt:lpstr>History and Modernisation of Rocket Science</vt:lpstr>
      <vt:lpstr>Important Laws and Equations.</vt:lpstr>
      <vt:lpstr>Important Laws and Equations.</vt:lpstr>
      <vt:lpstr>Important Laws and Equations.</vt:lpstr>
      <vt:lpstr>Propellant</vt:lpstr>
      <vt:lpstr>Propellent and it’s type.</vt:lpstr>
      <vt:lpstr>Propellent and it’s type.</vt:lpstr>
      <vt:lpstr>Propellent and it’s type.</vt:lpstr>
      <vt:lpstr>Nozzle and Combustion Process.</vt:lpstr>
      <vt:lpstr>Nozzle and Combustion Process.</vt:lpstr>
      <vt:lpstr>Nozzle and Combustion Process.</vt:lpstr>
      <vt:lpstr>Model Rocket</vt:lpstr>
      <vt:lpstr>6.2   PARTS OF A MODEL ROCKET</vt:lpstr>
      <vt:lpstr>6.2  PARTS:-</vt:lpstr>
      <vt:lpstr>6.3  PARTS OF A MOTOR:-</vt:lpstr>
      <vt:lpstr>6.4  HOW A MOTOR WORKS:-</vt:lpstr>
      <vt:lpstr>PowerPoint Presentation</vt:lpstr>
      <vt:lpstr>TYPES OF MOTORS:-</vt:lpstr>
      <vt:lpstr>CODING OF A ROCKET MOTOR </vt:lpstr>
      <vt:lpstr>IGNITER AND LAUNCH CONTROL</vt:lpstr>
      <vt:lpstr>LAUNCH CONTROL :-</vt:lpstr>
      <vt:lpstr>DELAY:-</vt:lpstr>
      <vt:lpstr>Stability</vt:lpstr>
      <vt:lpstr>STAGING AND CLUSTERING</vt:lpstr>
      <vt:lpstr>Staging and Clustering:- </vt:lpstr>
      <vt:lpstr>Center of gravity and center of pressure :</vt:lpstr>
      <vt:lpstr>Swing Test:</vt:lpstr>
      <vt:lpstr>Parachute Deployment</vt:lpstr>
      <vt:lpstr>Parachute Deployment</vt:lpstr>
      <vt:lpstr>Parachute 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OF ROCKETRY AND PARACHUTE DEPLOYMENT</dc:title>
  <dc:creator>Lenovo</dc:creator>
  <cp:lastModifiedBy>SIDHANT RAUT</cp:lastModifiedBy>
  <cp:revision>29</cp:revision>
  <dcterms:modified xsi:type="dcterms:W3CDTF">2020-07-27T16:37:12Z</dcterms:modified>
</cp:coreProperties>
</file>